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86" r:id="rId2"/>
    <p:sldId id="257" r:id="rId3"/>
    <p:sldId id="258" r:id="rId4"/>
    <p:sldId id="259" r:id="rId5"/>
    <p:sldId id="261" r:id="rId6"/>
    <p:sldId id="262" r:id="rId7"/>
    <p:sldId id="263" r:id="rId8"/>
    <p:sldId id="264" r:id="rId9"/>
    <p:sldId id="268" r:id="rId10"/>
    <p:sldId id="267" r:id="rId11"/>
    <p:sldId id="269" r:id="rId12"/>
    <p:sldId id="266" r:id="rId13"/>
    <p:sldId id="271" r:id="rId14"/>
    <p:sldId id="272" r:id="rId15"/>
    <p:sldId id="265" r:id="rId16"/>
    <p:sldId id="273" r:id="rId17"/>
    <p:sldId id="274" r:id="rId18"/>
    <p:sldId id="275" r:id="rId19"/>
    <p:sldId id="276" r:id="rId20"/>
    <p:sldId id="277" r:id="rId21"/>
    <p:sldId id="278" r:id="rId22"/>
    <p:sldId id="285" r:id="rId23"/>
    <p:sldId id="279" r:id="rId24"/>
    <p:sldId id="280" r:id="rId25"/>
    <p:sldId id="281" r:id="rId26"/>
    <p:sldId id="282" r:id="rId27"/>
    <p:sldId id="283" r:id="rId28"/>
    <p:sldId id="288" r:id="rId29"/>
    <p:sldId id="284" r:id="rId30"/>
    <p:sldId id="28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A08D71-2176-4CAB-8125-9266F71E5812}" v="103" dt="2023-12-09T03:46:46.191"/>
    <p1510:client id="{17F0AA70-8EB0-EF24-3D32-701226B73060}" v="4" dt="2023-12-09T04:44:21.028"/>
    <p1510:client id="{1DDF4E2A-26D1-314E-979E-4DEE4F557007}" v="407" dt="2023-12-09T04:49:10.062"/>
    <p1510:client id="{2BF50A49-357D-41E1-AC49-239619A5551B}" v="5" dt="2023-12-09T03:48:21.048"/>
    <p1510:client id="{44165911-5F81-453B-986B-95E548C6D82D}" v="254" dt="2023-12-09T04:49:27.634"/>
    <p1510:client id="{6CC5D3F1-A0F9-A036-E5DA-36C610C2343D}" v="20" dt="2023-12-09T04:36:26.478"/>
    <p1510:client id="{8EA61801-AE34-C3C6-0179-8103D261FA77}" v="36" dt="2023-12-09T04:50:24.900"/>
    <p1510:client id="{9BAF4807-11A6-7BF3-7BB2-C1FC5C7BEA1D}" v="17" dt="2023-12-09T04:42:27.556"/>
    <p1510:client id="{9CF1EFAF-3EB5-8249-F0BA-9EA5B97FE623}" v="77" dt="2023-12-09T04:28:28.516"/>
    <p1510:client id="{C3FF1B83-B8EC-5E12-57C3-7E0352A63C16}" v="4" dt="2023-12-09T04:32:09.831"/>
    <p1510:client id="{EE664146-4521-4A45-8A51-64A24A58E021}" v="66" dt="2023-12-09T04:23:23.2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hyperlink" Target="https://www.linkedin.com/in/jaimeenunagar/" TargetMode="External"/><Relationship Id="rId2" Type="http://schemas.openxmlformats.org/officeDocument/2006/relationships/hyperlink" Target="https://www.linkedin.com/in/srinivas-m97" TargetMode="External"/><Relationship Id="rId1" Type="http://schemas.openxmlformats.org/officeDocument/2006/relationships/hyperlink" Target="https://www.linkedin.com/in/meetvasani/" TargetMode="External"/><Relationship Id="rId5" Type="http://schemas.openxmlformats.org/officeDocument/2006/relationships/hyperlink" Target="https://www.linkedin.com/in/grohitkumar/" TargetMode="External"/><Relationship Id="rId4" Type="http://schemas.openxmlformats.org/officeDocument/2006/relationships/hyperlink" Target="https://www.linkedin.com/in/theamiteshtripathi/"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www.linkedin.com/in/jaimeenunagar/" TargetMode="External"/><Relationship Id="rId2" Type="http://schemas.openxmlformats.org/officeDocument/2006/relationships/hyperlink" Target="https://www.linkedin.com/in/srinivas-m97" TargetMode="External"/><Relationship Id="rId1" Type="http://schemas.openxmlformats.org/officeDocument/2006/relationships/hyperlink" Target="https://www.linkedin.com/in/meetvasani/" TargetMode="External"/><Relationship Id="rId5" Type="http://schemas.openxmlformats.org/officeDocument/2006/relationships/hyperlink" Target="https://www.linkedin.com/in/grohitkumar/" TargetMode="External"/><Relationship Id="rId4" Type="http://schemas.openxmlformats.org/officeDocument/2006/relationships/hyperlink" Target="https://www.linkedin.com/in/theamiteshtripathi/"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B89144-914B-4638-B523-C04BA0196D4B}" type="doc">
      <dgm:prSet loTypeId="urn:microsoft.com/office/officeart/2016/7/layout/LinearBlockProcessNumbered" loCatId="process" qsTypeId="urn:microsoft.com/office/officeart/2005/8/quickstyle/simple1" qsCatId="simple" csTypeId="urn:microsoft.com/office/officeart/2005/8/colors/colorful1" csCatId="colorful"/>
      <dgm:spPr/>
      <dgm:t>
        <a:bodyPr/>
        <a:lstStyle/>
        <a:p>
          <a:endParaRPr lang="en-US"/>
        </a:p>
      </dgm:t>
    </dgm:pt>
    <dgm:pt modelId="{E413C51D-7886-4AB2-B0CE-FC318D507C3B}">
      <dgm:prSet/>
      <dgm:spPr/>
      <dgm:t>
        <a:bodyPr/>
        <a:lstStyle/>
        <a:p>
          <a:r>
            <a:rPr lang="en-US">
              <a:hlinkClick xmlns:r="http://schemas.openxmlformats.org/officeDocument/2006/relationships" r:id="rId1"/>
            </a:rPr>
            <a:t>https://www.linkedin.com/in/meetvasani/</a:t>
          </a:r>
          <a:endParaRPr lang="en-US"/>
        </a:p>
      </dgm:t>
    </dgm:pt>
    <dgm:pt modelId="{CCBBAE86-47AB-405E-98BE-2BA9D62CAB1C}" type="parTrans" cxnId="{6053CB12-6DF8-4BD5-892D-FCCAD7771CC8}">
      <dgm:prSet/>
      <dgm:spPr/>
      <dgm:t>
        <a:bodyPr/>
        <a:lstStyle/>
        <a:p>
          <a:endParaRPr lang="en-US"/>
        </a:p>
      </dgm:t>
    </dgm:pt>
    <dgm:pt modelId="{5DEC5C61-DF68-463A-BA55-51CA2ECA2FE3}" type="sibTrans" cxnId="{6053CB12-6DF8-4BD5-892D-FCCAD7771CC8}">
      <dgm:prSet phldrT="01" phldr="0"/>
      <dgm:spPr/>
      <dgm:t>
        <a:bodyPr/>
        <a:lstStyle/>
        <a:p>
          <a:r>
            <a:rPr lang="en-US"/>
            <a:t>01</a:t>
          </a:r>
        </a:p>
      </dgm:t>
    </dgm:pt>
    <dgm:pt modelId="{C070D9E3-1FAE-4298-8297-0183963720BF}">
      <dgm:prSet/>
      <dgm:spPr/>
      <dgm:t>
        <a:bodyPr/>
        <a:lstStyle/>
        <a:p>
          <a:r>
            <a:rPr lang="en-US">
              <a:hlinkClick xmlns:r="http://schemas.openxmlformats.org/officeDocument/2006/relationships" r:id="rId2"/>
            </a:rPr>
            <a:t>https://www.linkedin.com/in/srinivas-m97</a:t>
          </a:r>
          <a:endParaRPr lang="en-US"/>
        </a:p>
      </dgm:t>
    </dgm:pt>
    <dgm:pt modelId="{51FA0FE2-9CDC-4B75-B99A-E555FA8EEE3C}" type="parTrans" cxnId="{BFF08CCE-CE6C-4356-A491-F7C602ABBEED}">
      <dgm:prSet/>
      <dgm:spPr/>
      <dgm:t>
        <a:bodyPr/>
        <a:lstStyle/>
        <a:p>
          <a:endParaRPr lang="en-US"/>
        </a:p>
      </dgm:t>
    </dgm:pt>
    <dgm:pt modelId="{0A601249-1852-4A19-8D1D-50399BA9BCCC}" type="sibTrans" cxnId="{BFF08CCE-CE6C-4356-A491-F7C602ABBEED}">
      <dgm:prSet phldrT="02" phldr="0"/>
      <dgm:spPr/>
      <dgm:t>
        <a:bodyPr/>
        <a:lstStyle/>
        <a:p>
          <a:r>
            <a:rPr lang="en-US"/>
            <a:t>02</a:t>
          </a:r>
        </a:p>
      </dgm:t>
    </dgm:pt>
    <dgm:pt modelId="{648E9B6A-0CBC-4D45-B3BF-DA4C6230D5D3}">
      <dgm:prSet/>
      <dgm:spPr/>
      <dgm:t>
        <a:bodyPr/>
        <a:lstStyle/>
        <a:p>
          <a:r>
            <a:rPr lang="en-US">
              <a:hlinkClick xmlns:r="http://schemas.openxmlformats.org/officeDocument/2006/relationships" r:id="rId3"/>
            </a:rPr>
            <a:t>https://www.linkedin.com/in/jaimeenunagar/</a:t>
          </a:r>
          <a:endParaRPr lang="en-US"/>
        </a:p>
      </dgm:t>
    </dgm:pt>
    <dgm:pt modelId="{71F70A22-A061-4739-9C5A-EB3176898C5D}" type="parTrans" cxnId="{1B3A8417-7027-4B11-BC91-15CCFEA09C55}">
      <dgm:prSet/>
      <dgm:spPr/>
      <dgm:t>
        <a:bodyPr/>
        <a:lstStyle/>
        <a:p>
          <a:endParaRPr lang="en-US"/>
        </a:p>
      </dgm:t>
    </dgm:pt>
    <dgm:pt modelId="{946D961A-B9CC-4A17-8264-F5279BF96259}" type="sibTrans" cxnId="{1B3A8417-7027-4B11-BC91-15CCFEA09C55}">
      <dgm:prSet phldrT="03" phldr="0"/>
      <dgm:spPr/>
      <dgm:t>
        <a:bodyPr/>
        <a:lstStyle/>
        <a:p>
          <a:r>
            <a:rPr lang="en-US"/>
            <a:t>03</a:t>
          </a:r>
        </a:p>
      </dgm:t>
    </dgm:pt>
    <dgm:pt modelId="{0603E841-C5A7-4B65-B7EB-EFEEB0F0C021}">
      <dgm:prSet/>
      <dgm:spPr/>
      <dgm:t>
        <a:bodyPr/>
        <a:lstStyle/>
        <a:p>
          <a:r>
            <a:rPr lang="en-US">
              <a:hlinkClick xmlns:r="http://schemas.openxmlformats.org/officeDocument/2006/relationships" r:id="rId4"/>
            </a:rPr>
            <a:t>https://www.linkedin.com/in/theamiteshtripathi/</a:t>
          </a:r>
          <a:endParaRPr lang="en-US"/>
        </a:p>
      </dgm:t>
    </dgm:pt>
    <dgm:pt modelId="{89F3B5AD-7C39-454C-9F86-4A7D240D52C9}" type="parTrans" cxnId="{28582A62-E3A1-4075-A7ED-EF323DA5935F}">
      <dgm:prSet/>
      <dgm:spPr/>
      <dgm:t>
        <a:bodyPr/>
        <a:lstStyle/>
        <a:p>
          <a:endParaRPr lang="en-US"/>
        </a:p>
      </dgm:t>
    </dgm:pt>
    <dgm:pt modelId="{2473ABFB-5365-4BFE-A8EC-08823C8E3F88}" type="sibTrans" cxnId="{28582A62-E3A1-4075-A7ED-EF323DA5935F}">
      <dgm:prSet phldrT="04" phldr="0"/>
      <dgm:spPr/>
      <dgm:t>
        <a:bodyPr/>
        <a:lstStyle/>
        <a:p>
          <a:r>
            <a:rPr lang="en-US"/>
            <a:t>04</a:t>
          </a:r>
        </a:p>
      </dgm:t>
    </dgm:pt>
    <dgm:pt modelId="{0A53C9BE-FC98-4D8C-BCDF-524A47D738CC}">
      <dgm:prSet/>
      <dgm:spPr/>
      <dgm:t>
        <a:bodyPr/>
        <a:lstStyle/>
        <a:p>
          <a:r>
            <a:rPr lang="en-US">
              <a:hlinkClick xmlns:r="http://schemas.openxmlformats.org/officeDocument/2006/relationships" r:id="rId5"/>
            </a:rPr>
            <a:t>https://www.linkedin.com/in/grohitkumar/</a:t>
          </a:r>
          <a:endParaRPr lang="en-US"/>
        </a:p>
      </dgm:t>
    </dgm:pt>
    <dgm:pt modelId="{CD5EB8EC-224C-439C-8863-D8485DA3C3AE}" type="parTrans" cxnId="{4CC6B03A-F432-4D3A-90CE-52088D2BE443}">
      <dgm:prSet/>
      <dgm:spPr/>
      <dgm:t>
        <a:bodyPr/>
        <a:lstStyle/>
        <a:p>
          <a:endParaRPr lang="en-US"/>
        </a:p>
      </dgm:t>
    </dgm:pt>
    <dgm:pt modelId="{2F624842-7424-4E28-93D7-708BD76B62D3}" type="sibTrans" cxnId="{4CC6B03A-F432-4D3A-90CE-52088D2BE443}">
      <dgm:prSet phldrT="05" phldr="0"/>
      <dgm:spPr/>
      <dgm:t>
        <a:bodyPr/>
        <a:lstStyle/>
        <a:p>
          <a:r>
            <a:rPr lang="en-US"/>
            <a:t>05</a:t>
          </a:r>
        </a:p>
      </dgm:t>
    </dgm:pt>
    <dgm:pt modelId="{F666D3AE-D382-794C-93FE-2D420FFF5812}" type="pres">
      <dgm:prSet presAssocID="{F9B89144-914B-4638-B523-C04BA0196D4B}" presName="Name0" presStyleCnt="0">
        <dgm:presLayoutVars>
          <dgm:animLvl val="lvl"/>
          <dgm:resizeHandles val="exact"/>
        </dgm:presLayoutVars>
      </dgm:prSet>
      <dgm:spPr/>
    </dgm:pt>
    <dgm:pt modelId="{CEC3FA43-A299-E140-A288-33F75CC1A157}" type="pres">
      <dgm:prSet presAssocID="{E413C51D-7886-4AB2-B0CE-FC318D507C3B}" presName="compositeNode" presStyleCnt="0">
        <dgm:presLayoutVars>
          <dgm:bulletEnabled val="1"/>
        </dgm:presLayoutVars>
      </dgm:prSet>
      <dgm:spPr/>
    </dgm:pt>
    <dgm:pt modelId="{76F51296-DB98-BC4D-9ECD-6B8D515A2F30}" type="pres">
      <dgm:prSet presAssocID="{E413C51D-7886-4AB2-B0CE-FC318D507C3B}" presName="bgRect" presStyleLbl="alignNode1" presStyleIdx="0" presStyleCnt="5"/>
      <dgm:spPr/>
    </dgm:pt>
    <dgm:pt modelId="{C733B6D7-E235-064D-B8D8-DA76B6BFE644}" type="pres">
      <dgm:prSet presAssocID="{5DEC5C61-DF68-463A-BA55-51CA2ECA2FE3}" presName="sibTransNodeRect" presStyleLbl="alignNode1" presStyleIdx="0" presStyleCnt="5">
        <dgm:presLayoutVars>
          <dgm:chMax val="0"/>
          <dgm:bulletEnabled val="1"/>
        </dgm:presLayoutVars>
      </dgm:prSet>
      <dgm:spPr/>
    </dgm:pt>
    <dgm:pt modelId="{A33F9A6A-ABF9-E540-97FF-61E9E9C18590}" type="pres">
      <dgm:prSet presAssocID="{E413C51D-7886-4AB2-B0CE-FC318D507C3B}" presName="nodeRect" presStyleLbl="alignNode1" presStyleIdx="0" presStyleCnt="5">
        <dgm:presLayoutVars>
          <dgm:bulletEnabled val="1"/>
        </dgm:presLayoutVars>
      </dgm:prSet>
      <dgm:spPr/>
    </dgm:pt>
    <dgm:pt modelId="{075F6592-D9B9-C145-A581-E9DC12322C5E}" type="pres">
      <dgm:prSet presAssocID="{5DEC5C61-DF68-463A-BA55-51CA2ECA2FE3}" presName="sibTrans" presStyleCnt="0"/>
      <dgm:spPr/>
    </dgm:pt>
    <dgm:pt modelId="{578FC503-01D0-CC4E-8EE9-AE7E5CED07EA}" type="pres">
      <dgm:prSet presAssocID="{C070D9E3-1FAE-4298-8297-0183963720BF}" presName="compositeNode" presStyleCnt="0">
        <dgm:presLayoutVars>
          <dgm:bulletEnabled val="1"/>
        </dgm:presLayoutVars>
      </dgm:prSet>
      <dgm:spPr/>
    </dgm:pt>
    <dgm:pt modelId="{137553E8-FBE1-934E-9AE1-1E22795F00AB}" type="pres">
      <dgm:prSet presAssocID="{C070D9E3-1FAE-4298-8297-0183963720BF}" presName="bgRect" presStyleLbl="alignNode1" presStyleIdx="1" presStyleCnt="5"/>
      <dgm:spPr/>
    </dgm:pt>
    <dgm:pt modelId="{A9094348-1643-8549-AA21-839208DE6214}" type="pres">
      <dgm:prSet presAssocID="{0A601249-1852-4A19-8D1D-50399BA9BCCC}" presName="sibTransNodeRect" presStyleLbl="alignNode1" presStyleIdx="1" presStyleCnt="5">
        <dgm:presLayoutVars>
          <dgm:chMax val="0"/>
          <dgm:bulletEnabled val="1"/>
        </dgm:presLayoutVars>
      </dgm:prSet>
      <dgm:spPr/>
    </dgm:pt>
    <dgm:pt modelId="{9F4E269C-6DFE-9A4D-8455-F5F375BB6692}" type="pres">
      <dgm:prSet presAssocID="{C070D9E3-1FAE-4298-8297-0183963720BF}" presName="nodeRect" presStyleLbl="alignNode1" presStyleIdx="1" presStyleCnt="5">
        <dgm:presLayoutVars>
          <dgm:bulletEnabled val="1"/>
        </dgm:presLayoutVars>
      </dgm:prSet>
      <dgm:spPr/>
    </dgm:pt>
    <dgm:pt modelId="{20F0EF29-A165-3943-B263-B16BF8BDC134}" type="pres">
      <dgm:prSet presAssocID="{0A601249-1852-4A19-8D1D-50399BA9BCCC}" presName="sibTrans" presStyleCnt="0"/>
      <dgm:spPr/>
    </dgm:pt>
    <dgm:pt modelId="{B69A3743-3C94-AB48-8C33-C42B48190592}" type="pres">
      <dgm:prSet presAssocID="{648E9B6A-0CBC-4D45-B3BF-DA4C6230D5D3}" presName="compositeNode" presStyleCnt="0">
        <dgm:presLayoutVars>
          <dgm:bulletEnabled val="1"/>
        </dgm:presLayoutVars>
      </dgm:prSet>
      <dgm:spPr/>
    </dgm:pt>
    <dgm:pt modelId="{74A85200-4B03-2B48-9282-63399BDD7C3E}" type="pres">
      <dgm:prSet presAssocID="{648E9B6A-0CBC-4D45-B3BF-DA4C6230D5D3}" presName="bgRect" presStyleLbl="alignNode1" presStyleIdx="2" presStyleCnt="5"/>
      <dgm:spPr/>
    </dgm:pt>
    <dgm:pt modelId="{C3927211-48E1-E741-A459-8985578DCDD6}" type="pres">
      <dgm:prSet presAssocID="{946D961A-B9CC-4A17-8264-F5279BF96259}" presName="sibTransNodeRect" presStyleLbl="alignNode1" presStyleIdx="2" presStyleCnt="5">
        <dgm:presLayoutVars>
          <dgm:chMax val="0"/>
          <dgm:bulletEnabled val="1"/>
        </dgm:presLayoutVars>
      </dgm:prSet>
      <dgm:spPr/>
    </dgm:pt>
    <dgm:pt modelId="{738332A8-0579-A942-BA0C-05D4A5418505}" type="pres">
      <dgm:prSet presAssocID="{648E9B6A-0CBC-4D45-B3BF-DA4C6230D5D3}" presName="nodeRect" presStyleLbl="alignNode1" presStyleIdx="2" presStyleCnt="5">
        <dgm:presLayoutVars>
          <dgm:bulletEnabled val="1"/>
        </dgm:presLayoutVars>
      </dgm:prSet>
      <dgm:spPr/>
    </dgm:pt>
    <dgm:pt modelId="{BDF068CC-915F-4C43-B146-A82ABD866560}" type="pres">
      <dgm:prSet presAssocID="{946D961A-B9CC-4A17-8264-F5279BF96259}" presName="sibTrans" presStyleCnt="0"/>
      <dgm:spPr/>
    </dgm:pt>
    <dgm:pt modelId="{F3166562-6C6B-6E49-BADA-471778DA0058}" type="pres">
      <dgm:prSet presAssocID="{0603E841-C5A7-4B65-B7EB-EFEEB0F0C021}" presName="compositeNode" presStyleCnt="0">
        <dgm:presLayoutVars>
          <dgm:bulletEnabled val="1"/>
        </dgm:presLayoutVars>
      </dgm:prSet>
      <dgm:spPr/>
    </dgm:pt>
    <dgm:pt modelId="{B6DF15D1-4503-C04C-BABE-BD282182C5E2}" type="pres">
      <dgm:prSet presAssocID="{0603E841-C5A7-4B65-B7EB-EFEEB0F0C021}" presName="bgRect" presStyleLbl="alignNode1" presStyleIdx="3" presStyleCnt="5"/>
      <dgm:spPr/>
    </dgm:pt>
    <dgm:pt modelId="{B0C4C876-4788-5C4A-BA92-249F16534294}" type="pres">
      <dgm:prSet presAssocID="{2473ABFB-5365-4BFE-A8EC-08823C8E3F88}" presName="sibTransNodeRect" presStyleLbl="alignNode1" presStyleIdx="3" presStyleCnt="5">
        <dgm:presLayoutVars>
          <dgm:chMax val="0"/>
          <dgm:bulletEnabled val="1"/>
        </dgm:presLayoutVars>
      </dgm:prSet>
      <dgm:spPr/>
    </dgm:pt>
    <dgm:pt modelId="{0A8254BB-CD4F-FD43-AF60-735586E9D0EE}" type="pres">
      <dgm:prSet presAssocID="{0603E841-C5A7-4B65-B7EB-EFEEB0F0C021}" presName="nodeRect" presStyleLbl="alignNode1" presStyleIdx="3" presStyleCnt="5">
        <dgm:presLayoutVars>
          <dgm:bulletEnabled val="1"/>
        </dgm:presLayoutVars>
      </dgm:prSet>
      <dgm:spPr/>
    </dgm:pt>
    <dgm:pt modelId="{A37D6059-4539-7049-AC89-84624FF80DBF}" type="pres">
      <dgm:prSet presAssocID="{2473ABFB-5365-4BFE-A8EC-08823C8E3F88}" presName="sibTrans" presStyleCnt="0"/>
      <dgm:spPr/>
    </dgm:pt>
    <dgm:pt modelId="{4171DDEA-2830-5343-9418-7A291F977FC1}" type="pres">
      <dgm:prSet presAssocID="{0A53C9BE-FC98-4D8C-BCDF-524A47D738CC}" presName="compositeNode" presStyleCnt="0">
        <dgm:presLayoutVars>
          <dgm:bulletEnabled val="1"/>
        </dgm:presLayoutVars>
      </dgm:prSet>
      <dgm:spPr/>
    </dgm:pt>
    <dgm:pt modelId="{74B1CB45-7EFF-4145-832E-9C2C841411EE}" type="pres">
      <dgm:prSet presAssocID="{0A53C9BE-FC98-4D8C-BCDF-524A47D738CC}" presName="bgRect" presStyleLbl="alignNode1" presStyleIdx="4" presStyleCnt="5"/>
      <dgm:spPr/>
    </dgm:pt>
    <dgm:pt modelId="{6448D621-D2C7-B842-ACE0-4BA985F3FD73}" type="pres">
      <dgm:prSet presAssocID="{2F624842-7424-4E28-93D7-708BD76B62D3}" presName="sibTransNodeRect" presStyleLbl="alignNode1" presStyleIdx="4" presStyleCnt="5">
        <dgm:presLayoutVars>
          <dgm:chMax val="0"/>
          <dgm:bulletEnabled val="1"/>
        </dgm:presLayoutVars>
      </dgm:prSet>
      <dgm:spPr/>
    </dgm:pt>
    <dgm:pt modelId="{1AF19482-9608-5043-B88B-971A1C23C618}" type="pres">
      <dgm:prSet presAssocID="{0A53C9BE-FC98-4D8C-BCDF-524A47D738CC}" presName="nodeRect" presStyleLbl="alignNode1" presStyleIdx="4" presStyleCnt="5">
        <dgm:presLayoutVars>
          <dgm:bulletEnabled val="1"/>
        </dgm:presLayoutVars>
      </dgm:prSet>
      <dgm:spPr/>
    </dgm:pt>
  </dgm:ptLst>
  <dgm:cxnLst>
    <dgm:cxn modelId="{CEF6D90C-91FF-C541-AF1F-D50C01F86C05}" type="presOf" srcId="{0A53C9BE-FC98-4D8C-BCDF-524A47D738CC}" destId="{74B1CB45-7EFF-4145-832E-9C2C841411EE}" srcOrd="0" destOrd="0" presId="urn:microsoft.com/office/officeart/2016/7/layout/LinearBlockProcessNumbered"/>
    <dgm:cxn modelId="{E367ED0C-D559-1048-B534-E792CA325D38}" type="presOf" srcId="{5DEC5C61-DF68-463A-BA55-51CA2ECA2FE3}" destId="{C733B6D7-E235-064D-B8D8-DA76B6BFE644}" srcOrd="0" destOrd="0" presId="urn:microsoft.com/office/officeart/2016/7/layout/LinearBlockProcessNumbered"/>
    <dgm:cxn modelId="{6053CB12-6DF8-4BD5-892D-FCCAD7771CC8}" srcId="{F9B89144-914B-4638-B523-C04BA0196D4B}" destId="{E413C51D-7886-4AB2-B0CE-FC318D507C3B}" srcOrd="0" destOrd="0" parTransId="{CCBBAE86-47AB-405E-98BE-2BA9D62CAB1C}" sibTransId="{5DEC5C61-DF68-463A-BA55-51CA2ECA2FE3}"/>
    <dgm:cxn modelId="{C3165B15-DF3A-4B48-BAB3-D646774E0C66}" type="presOf" srcId="{2473ABFB-5365-4BFE-A8EC-08823C8E3F88}" destId="{B0C4C876-4788-5C4A-BA92-249F16534294}" srcOrd="0" destOrd="0" presId="urn:microsoft.com/office/officeart/2016/7/layout/LinearBlockProcessNumbered"/>
    <dgm:cxn modelId="{1B3A8417-7027-4B11-BC91-15CCFEA09C55}" srcId="{F9B89144-914B-4638-B523-C04BA0196D4B}" destId="{648E9B6A-0CBC-4D45-B3BF-DA4C6230D5D3}" srcOrd="2" destOrd="0" parTransId="{71F70A22-A061-4739-9C5A-EB3176898C5D}" sibTransId="{946D961A-B9CC-4A17-8264-F5279BF96259}"/>
    <dgm:cxn modelId="{10B6D728-F59D-6A41-8090-2849C5F18B15}" type="presOf" srcId="{946D961A-B9CC-4A17-8264-F5279BF96259}" destId="{C3927211-48E1-E741-A459-8985578DCDD6}" srcOrd="0" destOrd="0" presId="urn:microsoft.com/office/officeart/2016/7/layout/LinearBlockProcessNumbered"/>
    <dgm:cxn modelId="{4CC6B03A-F432-4D3A-90CE-52088D2BE443}" srcId="{F9B89144-914B-4638-B523-C04BA0196D4B}" destId="{0A53C9BE-FC98-4D8C-BCDF-524A47D738CC}" srcOrd="4" destOrd="0" parTransId="{CD5EB8EC-224C-439C-8863-D8485DA3C3AE}" sibTransId="{2F624842-7424-4E28-93D7-708BD76B62D3}"/>
    <dgm:cxn modelId="{229A9C5C-65AF-5444-AE12-42C2FCF8AC05}" type="presOf" srcId="{2F624842-7424-4E28-93D7-708BD76B62D3}" destId="{6448D621-D2C7-B842-ACE0-4BA985F3FD73}" srcOrd="0" destOrd="0" presId="urn:microsoft.com/office/officeart/2016/7/layout/LinearBlockProcessNumbered"/>
    <dgm:cxn modelId="{28582A62-E3A1-4075-A7ED-EF323DA5935F}" srcId="{F9B89144-914B-4638-B523-C04BA0196D4B}" destId="{0603E841-C5A7-4B65-B7EB-EFEEB0F0C021}" srcOrd="3" destOrd="0" parTransId="{89F3B5AD-7C39-454C-9F86-4A7D240D52C9}" sibTransId="{2473ABFB-5365-4BFE-A8EC-08823C8E3F88}"/>
    <dgm:cxn modelId="{D8D6AF73-A66D-2D43-9AF3-33ADDA60E27F}" type="presOf" srcId="{F9B89144-914B-4638-B523-C04BA0196D4B}" destId="{F666D3AE-D382-794C-93FE-2D420FFF5812}" srcOrd="0" destOrd="0" presId="urn:microsoft.com/office/officeart/2016/7/layout/LinearBlockProcessNumbered"/>
    <dgm:cxn modelId="{B1965E94-905A-5A49-925E-1726133A0814}" type="presOf" srcId="{0A53C9BE-FC98-4D8C-BCDF-524A47D738CC}" destId="{1AF19482-9608-5043-B88B-971A1C23C618}" srcOrd="1" destOrd="0" presId="urn:microsoft.com/office/officeart/2016/7/layout/LinearBlockProcessNumbered"/>
    <dgm:cxn modelId="{D9C43496-041A-A544-BA96-AC3E8000BEE5}" type="presOf" srcId="{E413C51D-7886-4AB2-B0CE-FC318D507C3B}" destId="{76F51296-DB98-BC4D-9ECD-6B8D515A2F30}" srcOrd="0" destOrd="0" presId="urn:microsoft.com/office/officeart/2016/7/layout/LinearBlockProcessNumbered"/>
    <dgm:cxn modelId="{679EA99B-3C1B-694C-82E6-0CE4B29D7523}" type="presOf" srcId="{C070D9E3-1FAE-4298-8297-0183963720BF}" destId="{137553E8-FBE1-934E-9AE1-1E22795F00AB}" srcOrd="0" destOrd="0" presId="urn:microsoft.com/office/officeart/2016/7/layout/LinearBlockProcessNumbered"/>
    <dgm:cxn modelId="{0E1E3EAC-8637-0C42-8327-D0E74777AD24}" type="presOf" srcId="{0603E841-C5A7-4B65-B7EB-EFEEB0F0C021}" destId="{B6DF15D1-4503-C04C-BABE-BD282182C5E2}" srcOrd="0" destOrd="0" presId="urn:microsoft.com/office/officeart/2016/7/layout/LinearBlockProcessNumbered"/>
    <dgm:cxn modelId="{07024DB3-B90E-6A4D-A15D-318CFDF1138B}" type="presOf" srcId="{E413C51D-7886-4AB2-B0CE-FC318D507C3B}" destId="{A33F9A6A-ABF9-E540-97FF-61E9E9C18590}" srcOrd="1" destOrd="0" presId="urn:microsoft.com/office/officeart/2016/7/layout/LinearBlockProcessNumbered"/>
    <dgm:cxn modelId="{BFF08CCE-CE6C-4356-A491-F7C602ABBEED}" srcId="{F9B89144-914B-4638-B523-C04BA0196D4B}" destId="{C070D9E3-1FAE-4298-8297-0183963720BF}" srcOrd="1" destOrd="0" parTransId="{51FA0FE2-9CDC-4B75-B99A-E555FA8EEE3C}" sibTransId="{0A601249-1852-4A19-8D1D-50399BA9BCCC}"/>
    <dgm:cxn modelId="{5E67BBD3-B733-7341-A2D5-F274087E1C5D}" type="presOf" srcId="{648E9B6A-0CBC-4D45-B3BF-DA4C6230D5D3}" destId="{74A85200-4B03-2B48-9282-63399BDD7C3E}" srcOrd="0" destOrd="0" presId="urn:microsoft.com/office/officeart/2016/7/layout/LinearBlockProcessNumbered"/>
    <dgm:cxn modelId="{2B3267D9-AD05-C848-ADE6-CAC29B9A8BF3}" type="presOf" srcId="{0603E841-C5A7-4B65-B7EB-EFEEB0F0C021}" destId="{0A8254BB-CD4F-FD43-AF60-735586E9D0EE}" srcOrd="1" destOrd="0" presId="urn:microsoft.com/office/officeart/2016/7/layout/LinearBlockProcessNumbered"/>
    <dgm:cxn modelId="{B2CAD3DE-99F9-484C-8482-188C089EA26F}" type="presOf" srcId="{648E9B6A-0CBC-4D45-B3BF-DA4C6230D5D3}" destId="{738332A8-0579-A942-BA0C-05D4A5418505}" srcOrd="1" destOrd="0" presId="urn:microsoft.com/office/officeart/2016/7/layout/LinearBlockProcessNumbered"/>
    <dgm:cxn modelId="{AAC030EA-036E-7745-9EC6-E5680BF0D32F}" type="presOf" srcId="{0A601249-1852-4A19-8D1D-50399BA9BCCC}" destId="{A9094348-1643-8549-AA21-839208DE6214}" srcOrd="0" destOrd="0" presId="urn:microsoft.com/office/officeart/2016/7/layout/LinearBlockProcessNumbered"/>
    <dgm:cxn modelId="{CFA8DFEC-4197-EF4D-BAB3-408E701E4734}" type="presOf" srcId="{C070D9E3-1FAE-4298-8297-0183963720BF}" destId="{9F4E269C-6DFE-9A4D-8455-F5F375BB6692}" srcOrd="1" destOrd="0" presId="urn:microsoft.com/office/officeart/2016/7/layout/LinearBlockProcessNumbered"/>
    <dgm:cxn modelId="{64DC2DA9-45A9-924A-BEA4-8D5AA83CDF35}" type="presParOf" srcId="{F666D3AE-D382-794C-93FE-2D420FFF5812}" destId="{CEC3FA43-A299-E140-A288-33F75CC1A157}" srcOrd="0" destOrd="0" presId="urn:microsoft.com/office/officeart/2016/7/layout/LinearBlockProcessNumbered"/>
    <dgm:cxn modelId="{C185E174-6C9C-4F4A-9B67-026FCC4EC3A4}" type="presParOf" srcId="{CEC3FA43-A299-E140-A288-33F75CC1A157}" destId="{76F51296-DB98-BC4D-9ECD-6B8D515A2F30}" srcOrd="0" destOrd="0" presId="urn:microsoft.com/office/officeart/2016/7/layout/LinearBlockProcessNumbered"/>
    <dgm:cxn modelId="{D7E5301E-66AD-3B46-834D-FA5ADB1DB5B7}" type="presParOf" srcId="{CEC3FA43-A299-E140-A288-33F75CC1A157}" destId="{C733B6D7-E235-064D-B8D8-DA76B6BFE644}" srcOrd="1" destOrd="0" presId="urn:microsoft.com/office/officeart/2016/7/layout/LinearBlockProcessNumbered"/>
    <dgm:cxn modelId="{8EF5C100-3A16-6A49-ABAD-845C645ACE46}" type="presParOf" srcId="{CEC3FA43-A299-E140-A288-33F75CC1A157}" destId="{A33F9A6A-ABF9-E540-97FF-61E9E9C18590}" srcOrd="2" destOrd="0" presId="urn:microsoft.com/office/officeart/2016/7/layout/LinearBlockProcessNumbered"/>
    <dgm:cxn modelId="{51D51E55-8C83-3547-B279-F3B6BF38CCF6}" type="presParOf" srcId="{F666D3AE-D382-794C-93FE-2D420FFF5812}" destId="{075F6592-D9B9-C145-A581-E9DC12322C5E}" srcOrd="1" destOrd="0" presId="urn:microsoft.com/office/officeart/2016/7/layout/LinearBlockProcessNumbered"/>
    <dgm:cxn modelId="{84CEEA93-9437-2D41-93C8-936E45BB8211}" type="presParOf" srcId="{F666D3AE-D382-794C-93FE-2D420FFF5812}" destId="{578FC503-01D0-CC4E-8EE9-AE7E5CED07EA}" srcOrd="2" destOrd="0" presId="urn:microsoft.com/office/officeart/2016/7/layout/LinearBlockProcessNumbered"/>
    <dgm:cxn modelId="{E6193E85-7FA9-2A46-A5EE-99FDD3DD9812}" type="presParOf" srcId="{578FC503-01D0-CC4E-8EE9-AE7E5CED07EA}" destId="{137553E8-FBE1-934E-9AE1-1E22795F00AB}" srcOrd="0" destOrd="0" presId="urn:microsoft.com/office/officeart/2016/7/layout/LinearBlockProcessNumbered"/>
    <dgm:cxn modelId="{B3639783-D46B-8A46-A57D-11ED28715BD0}" type="presParOf" srcId="{578FC503-01D0-CC4E-8EE9-AE7E5CED07EA}" destId="{A9094348-1643-8549-AA21-839208DE6214}" srcOrd="1" destOrd="0" presId="urn:microsoft.com/office/officeart/2016/7/layout/LinearBlockProcessNumbered"/>
    <dgm:cxn modelId="{C9AAA5C7-69BC-1F4D-92C7-B05744C203A7}" type="presParOf" srcId="{578FC503-01D0-CC4E-8EE9-AE7E5CED07EA}" destId="{9F4E269C-6DFE-9A4D-8455-F5F375BB6692}" srcOrd="2" destOrd="0" presId="urn:microsoft.com/office/officeart/2016/7/layout/LinearBlockProcessNumbered"/>
    <dgm:cxn modelId="{B6BBAF2B-AE2E-9241-B67E-5E20D4429246}" type="presParOf" srcId="{F666D3AE-D382-794C-93FE-2D420FFF5812}" destId="{20F0EF29-A165-3943-B263-B16BF8BDC134}" srcOrd="3" destOrd="0" presId="urn:microsoft.com/office/officeart/2016/7/layout/LinearBlockProcessNumbered"/>
    <dgm:cxn modelId="{2189AC26-ECD3-2740-B4C6-06CB9E0CF20B}" type="presParOf" srcId="{F666D3AE-D382-794C-93FE-2D420FFF5812}" destId="{B69A3743-3C94-AB48-8C33-C42B48190592}" srcOrd="4" destOrd="0" presId="urn:microsoft.com/office/officeart/2016/7/layout/LinearBlockProcessNumbered"/>
    <dgm:cxn modelId="{5D1F85BE-E745-0F49-90E3-FC8603236ABA}" type="presParOf" srcId="{B69A3743-3C94-AB48-8C33-C42B48190592}" destId="{74A85200-4B03-2B48-9282-63399BDD7C3E}" srcOrd="0" destOrd="0" presId="urn:microsoft.com/office/officeart/2016/7/layout/LinearBlockProcessNumbered"/>
    <dgm:cxn modelId="{F8C6F84E-3ABB-0249-906E-639E0397F870}" type="presParOf" srcId="{B69A3743-3C94-AB48-8C33-C42B48190592}" destId="{C3927211-48E1-E741-A459-8985578DCDD6}" srcOrd="1" destOrd="0" presId="urn:microsoft.com/office/officeart/2016/7/layout/LinearBlockProcessNumbered"/>
    <dgm:cxn modelId="{9B6365CC-5822-6D4F-BDFA-D2140D414D96}" type="presParOf" srcId="{B69A3743-3C94-AB48-8C33-C42B48190592}" destId="{738332A8-0579-A942-BA0C-05D4A5418505}" srcOrd="2" destOrd="0" presId="urn:microsoft.com/office/officeart/2016/7/layout/LinearBlockProcessNumbered"/>
    <dgm:cxn modelId="{5528B3AD-3B44-EF4C-B49C-4ACCB9B4BB8F}" type="presParOf" srcId="{F666D3AE-D382-794C-93FE-2D420FFF5812}" destId="{BDF068CC-915F-4C43-B146-A82ABD866560}" srcOrd="5" destOrd="0" presId="urn:microsoft.com/office/officeart/2016/7/layout/LinearBlockProcessNumbered"/>
    <dgm:cxn modelId="{98BA2208-AFCC-814B-A096-D6CB9270B09B}" type="presParOf" srcId="{F666D3AE-D382-794C-93FE-2D420FFF5812}" destId="{F3166562-6C6B-6E49-BADA-471778DA0058}" srcOrd="6" destOrd="0" presId="urn:microsoft.com/office/officeart/2016/7/layout/LinearBlockProcessNumbered"/>
    <dgm:cxn modelId="{9445FB47-5555-FE40-B5BA-E7F315946244}" type="presParOf" srcId="{F3166562-6C6B-6E49-BADA-471778DA0058}" destId="{B6DF15D1-4503-C04C-BABE-BD282182C5E2}" srcOrd="0" destOrd="0" presId="urn:microsoft.com/office/officeart/2016/7/layout/LinearBlockProcessNumbered"/>
    <dgm:cxn modelId="{81B2B94A-5B09-9947-A632-F690EE9F377D}" type="presParOf" srcId="{F3166562-6C6B-6E49-BADA-471778DA0058}" destId="{B0C4C876-4788-5C4A-BA92-249F16534294}" srcOrd="1" destOrd="0" presId="urn:microsoft.com/office/officeart/2016/7/layout/LinearBlockProcessNumbered"/>
    <dgm:cxn modelId="{899D6684-0E0F-A74C-B341-55F224FB471F}" type="presParOf" srcId="{F3166562-6C6B-6E49-BADA-471778DA0058}" destId="{0A8254BB-CD4F-FD43-AF60-735586E9D0EE}" srcOrd="2" destOrd="0" presId="urn:microsoft.com/office/officeart/2016/7/layout/LinearBlockProcessNumbered"/>
    <dgm:cxn modelId="{04083A1C-FB9D-8F48-A60D-952EF02C1633}" type="presParOf" srcId="{F666D3AE-D382-794C-93FE-2D420FFF5812}" destId="{A37D6059-4539-7049-AC89-84624FF80DBF}" srcOrd="7" destOrd="0" presId="urn:microsoft.com/office/officeart/2016/7/layout/LinearBlockProcessNumbered"/>
    <dgm:cxn modelId="{95319701-020D-BE49-8D7C-C56C764EFD7E}" type="presParOf" srcId="{F666D3AE-D382-794C-93FE-2D420FFF5812}" destId="{4171DDEA-2830-5343-9418-7A291F977FC1}" srcOrd="8" destOrd="0" presId="urn:microsoft.com/office/officeart/2016/7/layout/LinearBlockProcessNumbered"/>
    <dgm:cxn modelId="{5A191642-EAB3-9849-8DB2-021206CACD9D}" type="presParOf" srcId="{4171DDEA-2830-5343-9418-7A291F977FC1}" destId="{74B1CB45-7EFF-4145-832E-9C2C841411EE}" srcOrd="0" destOrd="0" presId="urn:microsoft.com/office/officeart/2016/7/layout/LinearBlockProcessNumbered"/>
    <dgm:cxn modelId="{522561C8-001E-7744-9407-366E96DADCE0}" type="presParOf" srcId="{4171DDEA-2830-5343-9418-7A291F977FC1}" destId="{6448D621-D2C7-B842-ACE0-4BA985F3FD73}" srcOrd="1" destOrd="0" presId="urn:microsoft.com/office/officeart/2016/7/layout/LinearBlockProcessNumbered"/>
    <dgm:cxn modelId="{BD5C8444-7A34-C647-B3F9-03BF71EABB05}" type="presParOf" srcId="{4171DDEA-2830-5343-9418-7A291F977FC1}" destId="{1AF19482-9608-5043-B88B-971A1C23C618}"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F51296-DB98-BC4D-9ECD-6B8D515A2F30}">
      <dsp:nvSpPr>
        <dsp:cNvPr id="0" name=""/>
        <dsp:cNvSpPr/>
      </dsp:nvSpPr>
      <dsp:spPr>
        <a:xfrm>
          <a:off x="6315" y="991123"/>
          <a:ext cx="1974242" cy="236909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en-US" sz="1100" kern="1200">
              <a:hlinkClick xmlns:r="http://schemas.openxmlformats.org/officeDocument/2006/relationships" r:id="rId1"/>
            </a:rPr>
            <a:t>https://www.linkedin.com/in/meetvasani/</a:t>
          </a:r>
          <a:endParaRPr lang="en-US" sz="1100" kern="1200"/>
        </a:p>
      </dsp:txBody>
      <dsp:txXfrm>
        <a:off x="6315" y="1938759"/>
        <a:ext cx="1974242" cy="1421454"/>
      </dsp:txXfrm>
    </dsp:sp>
    <dsp:sp modelId="{C733B6D7-E235-064D-B8D8-DA76B6BFE644}">
      <dsp:nvSpPr>
        <dsp:cNvPr id="0" name=""/>
        <dsp:cNvSpPr/>
      </dsp:nvSpPr>
      <dsp:spPr>
        <a:xfrm>
          <a:off x="6315" y="991123"/>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01</a:t>
          </a:r>
        </a:p>
      </dsp:txBody>
      <dsp:txXfrm>
        <a:off x="6315" y="991123"/>
        <a:ext cx="1974242" cy="947636"/>
      </dsp:txXfrm>
    </dsp:sp>
    <dsp:sp modelId="{137553E8-FBE1-934E-9AE1-1E22795F00AB}">
      <dsp:nvSpPr>
        <dsp:cNvPr id="0" name=""/>
        <dsp:cNvSpPr/>
      </dsp:nvSpPr>
      <dsp:spPr>
        <a:xfrm>
          <a:off x="2138497" y="991123"/>
          <a:ext cx="1974242" cy="236909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en-US" sz="1100" kern="1200">
              <a:hlinkClick xmlns:r="http://schemas.openxmlformats.org/officeDocument/2006/relationships" r:id="rId2"/>
            </a:rPr>
            <a:t>https://www.linkedin.com/in/srinivas-m97</a:t>
          </a:r>
          <a:endParaRPr lang="en-US" sz="1100" kern="1200"/>
        </a:p>
      </dsp:txBody>
      <dsp:txXfrm>
        <a:off x="2138497" y="1938759"/>
        <a:ext cx="1974242" cy="1421454"/>
      </dsp:txXfrm>
    </dsp:sp>
    <dsp:sp modelId="{A9094348-1643-8549-AA21-839208DE6214}">
      <dsp:nvSpPr>
        <dsp:cNvPr id="0" name=""/>
        <dsp:cNvSpPr/>
      </dsp:nvSpPr>
      <dsp:spPr>
        <a:xfrm>
          <a:off x="2138497" y="991123"/>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02</a:t>
          </a:r>
        </a:p>
      </dsp:txBody>
      <dsp:txXfrm>
        <a:off x="2138497" y="991123"/>
        <a:ext cx="1974242" cy="947636"/>
      </dsp:txXfrm>
    </dsp:sp>
    <dsp:sp modelId="{74A85200-4B03-2B48-9282-63399BDD7C3E}">
      <dsp:nvSpPr>
        <dsp:cNvPr id="0" name=""/>
        <dsp:cNvSpPr/>
      </dsp:nvSpPr>
      <dsp:spPr>
        <a:xfrm>
          <a:off x="4270678" y="991123"/>
          <a:ext cx="1974242" cy="236909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en-US" sz="1100" kern="1200">
              <a:hlinkClick xmlns:r="http://schemas.openxmlformats.org/officeDocument/2006/relationships" r:id="rId3"/>
            </a:rPr>
            <a:t>https://www.linkedin.com/in/jaimeenunagar/</a:t>
          </a:r>
          <a:endParaRPr lang="en-US" sz="1100" kern="1200"/>
        </a:p>
      </dsp:txBody>
      <dsp:txXfrm>
        <a:off x="4270678" y="1938759"/>
        <a:ext cx="1974242" cy="1421454"/>
      </dsp:txXfrm>
    </dsp:sp>
    <dsp:sp modelId="{C3927211-48E1-E741-A459-8985578DCDD6}">
      <dsp:nvSpPr>
        <dsp:cNvPr id="0" name=""/>
        <dsp:cNvSpPr/>
      </dsp:nvSpPr>
      <dsp:spPr>
        <a:xfrm>
          <a:off x="4270678" y="991123"/>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03</a:t>
          </a:r>
        </a:p>
      </dsp:txBody>
      <dsp:txXfrm>
        <a:off x="4270678" y="991123"/>
        <a:ext cx="1974242" cy="947636"/>
      </dsp:txXfrm>
    </dsp:sp>
    <dsp:sp modelId="{B6DF15D1-4503-C04C-BABE-BD282182C5E2}">
      <dsp:nvSpPr>
        <dsp:cNvPr id="0" name=""/>
        <dsp:cNvSpPr/>
      </dsp:nvSpPr>
      <dsp:spPr>
        <a:xfrm>
          <a:off x="6402860" y="991123"/>
          <a:ext cx="1974242" cy="236909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en-US" sz="1100" kern="1200">
              <a:hlinkClick xmlns:r="http://schemas.openxmlformats.org/officeDocument/2006/relationships" r:id="rId4"/>
            </a:rPr>
            <a:t>https://www.linkedin.com/in/theamiteshtripathi/</a:t>
          </a:r>
          <a:endParaRPr lang="en-US" sz="1100" kern="1200"/>
        </a:p>
      </dsp:txBody>
      <dsp:txXfrm>
        <a:off x="6402860" y="1938759"/>
        <a:ext cx="1974242" cy="1421454"/>
      </dsp:txXfrm>
    </dsp:sp>
    <dsp:sp modelId="{B0C4C876-4788-5C4A-BA92-249F16534294}">
      <dsp:nvSpPr>
        <dsp:cNvPr id="0" name=""/>
        <dsp:cNvSpPr/>
      </dsp:nvSpPr>
      <dsp:spPr>
        <a:xfrm>
          <a:off x="6402860" y="991123"/>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04</a:t>
          </a:r>
        </a:p>
      </dsp:txBody>
      <dsp:txXfrm>
        <a:off x="6402860" y="991123"/>
        <a:ext cx="1974242" cy="947636"/>
      </dsp:txXfrm>
    </dsp:sp>
    <dsp:sp modelId="{74B1CB45-7EFF-4145-832E-9C2C841411EE}">
      <dsp:nvSpPr>
        <dsp:cNvPr id="0" name=""/>
        <dsp:cNvSpPr/>
      </dsp:nvSpPr>
      <dsp:spPr>
        <a:xfrm>
          <a:off x="8535042" y="991123"/>
          <a:ext cx="1974242" cy="2369090"/>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en-US" sz="1100" kern="1200">
              <a:hlinkClick xmlns:r="http://schemas.openxmlformats.org/officeDocument/2006/relationships" r:id="rId5"/>
            </a:rPr>
            <a:t>https://www.linkedin.com/in/grohitkumar/</a:t>
          </a:r>
          <a:endParaRPr lang="en-US" sz="1100" kern="1200"/>
        </a:p>
      </dsp:txBody>
      <dsp:txXfrm>
        <a:off x="8535042" y="1938759"/>
        <a:ext cx="1974242" cy="1421454"/>
      </dsp:txXfrm>
    </dsp:sp>
    <dsp:sp modelId="{6448D621-D2C7-B842-ACE0-4BA985F3FD73}">
      <dsp:nvSpPr>
        <dsp:cNvPr id="0" name=""/>
        <dsp:cNvSpPr/>
      </dsp:nvSpPr>
      <dsp:spPr>
        <a:xfrm>
          <a:off x="8535042" y="991123"/>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05</a:t>
          </a:r>
        </a:p>
      </dsp:txBody>
      <dsp:txXfrm>
        <a:off x="8535042" y="991123"/>
        <a:ext cx="1974242" cy="947636"/>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0AB01-7B90-5E7B-172D-2D8E96CCB3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EAC0D8-B323-ECBA-2847-8A589E0989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7B313F-0CFA-48B1-F3ED-9DC26C61D3C0}"/>
              </a:ext>
            </a:extLst>
          </p:cNvPr>
          <p:cNvSpPr>
            <a:spLocks noGrp="1"/>
          </p:cNvSpPr>
          <p:nvPr>
            <p:ph type="dt" sz="half" idx="10"/>
          </p:nvPr>
        </p:nvSpPr>
        <p:spPr/>
        <p:txBody>
          <a:bodyPr/>
          <a:lstStyle/>
          <a:p>
            <a:fld id="{BDAE1E70-D47B-6C47-B3CA-4DF079B5153C}" type="datetimeFigureOut">
              <a:rPr lang="en-US" smtClean="0"/>
              <a:t>12/8/2023</a:t>
            </a:fld>
            <a:endParaRPr lang="en-US"/>
          </a:p>
        </p:txBody>
      </p:sp>
      <p:sp>
        <p:nvSpPr>
          <p:cNvPr id="5" name="Footer Placeholder 4">
            <a:extLst>
              <a:ext uri="{FF2B5EF4-FFF2-40B4-BE49-F238E27FC236}">
                <a16:creationId xmlns:a16="http://schemas.microsoft.com/office/drawing/2014/main" id="{65106497-FD08-B5DF-24CD-98ADA5DE7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48A2C-FF32-2786-B9A9-DCA10EE16459}"/>
              </a:ext>
            </a:extLst>
          </p:cNvPr>
          <p:cNvSpPr>
            <a:spLocks noGrp="1"/>
          </p:cNvSpPr>
          <p:nvPr>
            <p:ph type="sldNum" sz="quarter" idx="12"/>
          </p:nvPr>
        </p:nvSpPr>
        <p:spPr/>
        <p:txBody>
          <a:bodyPr/>
          <a:lstStyle/>
          <a:p>
            <a:fld id="{02350249-6267-6744-B6F3-C6AAC3A75A01}" type="slidenum">
              <a:rPr lang="en-US" smtClean="0"/>
              <a:t>‹#›</a:t>
            </a:fld>
            <a:endParaRPr lang="en-US"/>
          </a:p>
        </p:txBody>
      </p:sp>
    </p:spTree>
    <p:extLst>
      <p:ext uri="{BB962C8B-B14F-4D97-AF65-F5344CB8AC3E}">
        <p14:creationId xmlns:p14="http://schemas.microsoft.com/office/powerpoint/2010/main" val="189074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77E5C-DD25-6AC6-7E37-2EFDC6E332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D36545-1338-F5B1-32D8-66F611198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0EEBF2-7D15-BB8F-C5F9-CE53656350AA}"/>
              </a:ext>
            </a:extLst>
          </p:cNvPr>
          <p:cNvSpPr>
            <a:spLocks noGrp="1"/>
          </p:cNvSpPr>
          <p:nvPr>
            <p:ph type="dt" sz="half" idx="10"/>
          </p:nvPr>
        </p:nvSpPr>
        <p:spPr/>
        <p:txBody>
          <a:bodyPr/>
          <a:lstStyle/>
          <a:p>
            <a:fld id="{BDAE1E70-D47B-6C47-B3CA-4DF079B5153C}" type="datetimeFigureOut">
              <a:rPr lang="en-US" smtClean="0"/>
              <a:t>12/8/2023</a:t>
            </a:fld>
            <a:endParaRPr lang="en-US"/>
          </a:p>
        </p:txBody>
      </p:sp>
      <p:sp>
        <p:nvSpPr>
          <p:cNvPr id="5" name="Footer Placeholder 4">
            <a:extLst>
              <a:ext uri="{FF2B5EF4-FFF2-40B4-BE49-F238E27FC236}">
                <a16:creationId xmlns:a16="http://schemas.microsoft.com/office/drawing/2014/main" id="{AD6DD499-CB2B-9D2C-6BC8-2CFBBF7523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8E2DB-9E0A-5904-3D39-96B0772EE7BC}"/>
              </a:ext>
            </a:extLst>
          </p:cNvPr>
          <p:cNvSpPr>
            <a:spLocks noGrp="1"/>
          </p:cNvSpPr>
          <p:nvPr>
            <p:ph type="sldNum" sz="quarter" idx="12"/>
          </p:nvPr>
        </p:nvSpPr>
        <p:spPr/>
        <p:txBody>
          <a:bodyPr/>
          <a:lstStyle/>
          <a:p>
            <a:fld id="{02350249-6267-6744-B6F3-C6AAC3A75A01}" type="slidenum">
              <a:rPr lang="en-US" smtClean="0"/>
              <a:t>‹#›</a:t>
            </a:fld>
            <a:endParaRPr lang="en-US"/>
          </a:p>
        </p:txBody>
      </p:sp>
    </p:spTree>
    <p:extLst>
      <p:ext uri="{BB962C8B-B14F-4D97-AF65-F5344CB8AC3E}">
        <p14:creationId xmlns:p14="http://schemas.microsoft.com/office/powerpoint/2010/main" val="4060963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D00019-A593-5A47-650C-B3ABD5A8C9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65FD0B-3AF4-E059-0FF1-53717BFDF2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773DEC-4430-2980-2ECF-E4161B35B825}"/>
              </a:ext>
            </a:extLst>
          </p:cNvPr>
          <p:cNvSpPr>
            <a:spLocks noGrp="1"/>
          </p:cNvSpPr>
          <p:nvPr>
            <p:ph type="dt" sz="half" idx="10"/>
          </p:nvPr>
        </p:nvSpPr>
        <p:spPr/>
        <p:txBody>
          <a:bodyPr/>
          <a:lstStyle/>
          <a:p>
            <a:fld id="{BDAE1E70-D47B-6C47-B3CA-4DF079B5153C}" type="datetimeFigureOut">
              <a:rPr lang="en-US" smtClean="0"/>
              <a:t>12/8/2023</a:t>
            </a:fld>
            <a:endParaRPr lang="en-US"/>
          </a:p>
        </p:txBody>
      </p:sp>
      <p:sp>
        <p:nvSpPr>
          <p:cNvPr id="5" name="Footer Placeholder 4">
            <a:extLst>
              <a:ext uri="{FF2B5EF4-FFF2-40B4-BE49-F238E27FC236}">
                <a16:creationId xmlns:a16="http://schemas.microsoft.com/office/drawing/2014/main" id="{BFA2210F-88DB-C17E-CFF9-D68C681AD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706B58-DF7B-3FDB-67B0-483768AC86B9}"/>
              </a:ext>
            </a:extLst>
          </p:cNvPr>
          <p:cNvSpPr>
            <a:spLocks noGrp="1"/>
          </p:cNvSpPr>
          <p:nvPr>
            <p:ph type="sldNum" sz="quarter" idx="12"/>
          </p:nvPr>
        </p:nvSpPr>
        <p:spPr/>
        <p:txBody>
          <a:bodyPr/>
          <a:lstStyle/>
          <a:p>
            <a:fld id="{02350249-6267-6744-B6F3-C6AAC3A75A01}" type="slidenum">
              <a:rPr lang="en-US" smtClean="0"/>
              <a:t>‹#›</a:t>
            </a:fld>
            <a:endParaRPr lang="en-US"/>
          </a:p>
        </p:txBody>
      </p:sp>
    </p:spTree>
    <p:extLst>
      <p:ext uri="{BB962C8B-B14F-4D97-AF65-F5344CB8AC3E}">
        <p14:creationId xmlns:p14="http://schemas.microsoft.com/office/powerpoint/2010/main" val="1582728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5FFC0-DCB5-4B54-98F5-58CBC59A8B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52E1AB-58BA-EF68-7121-7CC7787F05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41BC99-14D9-8C70-7CB5-0A731E2B68B4}"/>
              </a:ext>
            </a:extLst>
          </p:cNvPr>
          <p:cNvSpPr>
            <a:spLocks noGrp="1"/>
          </p:cNvSpPr>
          <p:nvPr>
            <p:ph type="dt" sz="half" idx="10"/>
          </p:nvPr>
        </p:nvSpPr>
        <p:spPr/>
        <p:txBody>
          <a:bodyPr/>
          <a:lstStyle/>
          <a:p>
            <a:fld id="{BDAE1E70-D47B-6C47-B3CA-4DF079B5153C}" type="datetimeFigureOut">
              <a:rPr lang="en-US" smtClean="0"/>
              <a:t>12/8/2023</a:t>
            </a:fld>
            <a:endParaRPr lang="en-US"/>
          </a:p>
        </p:txBody>
      </p:sp>
      <p:sp>
        <p:nvSpPr>
          <p:cNvPr id="5" name="Footer Placeholder 4">
            <a:extLst>
              <a:ext uri="{FF2B5EF4-FFF2-40B4-BE49-F238E27FC236}">
                <a16:creationId xmlns:a16="http://schemas.microsoft.com/office/drawing/2014/main" id="{2CC00B53-5DB2-E490-75D6-D629552B5A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264541-3AC6-1DC9-05CE-4580A5B5FA40}"/>
              </a:ext>
            </a:extLst>
          </p:cNvPr>
          <p:cNvSpPr>
            <a:spLocks noGrp="1"/>
          </p:cNvSpPr>
          <p:nvPr>
            <p:ph type="sldNum" sz="quarter" idx="12"/>
          </p:nvPr>
        </p:nvSpPr>
        <p:spPr/>
        <p:txBody>
          <a:bodyPr/>
          <a:lstStyle/>
          <a:p>
            <a:fld id="{02350249-6267-6744-B6F3-C6AAC3A75A01}" type="slidenum">
              <a:rPr lang="en-US" smtClean="0"/>
              <a:t>‹#›</a:t>
            </a:fld>
            <a:endParaRPr lang="en-US"/>
          </a:p>
        </p:txBody>
      </p:sp>
    </p:spTree>
    <p:extLst>
      <p:ext uri="{BB962C8B-B14F-4D97-AF65-F5344CB8AC3E}">
        <p14:creationId xmlns:p14="http://schemas.microsoft.com/office/powerpoint/2010/main" val="644674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BEC1D-5B61-5945-FE24-7EBDDD1184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B5C4F8-9AE0-710C-AA9A-BBE6F43421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2566D9-30A2-FE3B-E23E-13953398605C}"/>
              </a:ext>
            </a:extLst>
          </p:cNvPr>
          <p:cNvSpPr>
            <a:spLocks noGrp="1"/>
          </p:cNvSpPr>
          <p:nvPr>
            <p:ph type="dt" sz="half" idx="10"/>
          </p:nvPr>
        </p:nvSpPr>
        <p:spPr/>
        <p:txBody>
          <a:bodyPr/>
          <a:lstStyle/>
          <a:p>
            <a:fld id="{BDAE1E70-D47B-6C47-B3CA-4DF079B5153C}" type="datetimeFigureOut">
              <a:rPr lang="en-US" smtClean="0"/>
              <a:t>12/8/2023</a:t>
            </a:fld>
            <a:endParaRPr lang="en-US"/>
          </a:p>
        </p:txBody>
      </p:sp>
      <p:sp>
        <p:nvSpPr>
          <p:cNvPr id="5" name="Footer Placeholder 4">
            <a:extLst>
              <a:ext uri="{FF2B5EF4-FFF2-40B4-BE49-F238E27FC236}">
                <a16:creationId xmlns:a16="http://schemas.microsoft.com/office/drawing/2014/main" id="{FD83863C-B20F-44F9-D910-D6E1A65BE8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834552-EC02-0C74-B355-DC124FBF2818}"/>
              </a:ext>
            </a:extLst>
          </p:cNvPr>
          <p:cNvSpPr>
            <a:spLocks noGrp="1"/>
          </p:cNvSpPr>
          <p:nvPr>
            <p:ph type="sldNum" sz="quarter" idx="12"/>
          </p:nvPr>
        </p:nvSpPr>
        <p:spPr/>
        <p:txBody>
          <a:bodyPr/>
          <a:lstStyle/>
          <a:p>
            <a:fld id="{02350249-6267-6744-B6F3-C6AAC3A75A01}" type="slidenum">
              <a:rPr lang="en-US" smtClean="0"/>
              <a:t>‹#›</a:t>
            </a:fld>
            <a:endParaRPr lang="en-US"/>
          </a:p>
        </p:txBody>
      </p:sp>
    </p:spTree>
    <p:extLst>
      <p:ext uri="{BB962C8B-B14F-4D97-AF65-F5344CB8AC3E}">
        <p14:creationId xmlns:p14="http://schemas.microsoft.com/office/powerpoint/2010/main" val="995509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23F87-5F17-0FF7-080C-48F80A82BA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8FE3F9-D9D6-03FB-7C01-881332788F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4F2FA2-8D43-C2B8-971C-348A00D42F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0897FD-3B06-12C8-ED21-26B4D341C5A1}"/>
              </a:ext>
            </a:extLst>
          </p:cNvPr>
          <p:cNvSpPr>
            <a:spLocks noGrp="1"/>
          </p:cNvSpPr>
          <p:nvPr>
            <p:ph type="dt" sz="half" idx="10"/>
          </p:nvPr>
        </p:nvSpPr>
        <p:spPr/>
        <p:txBody>
          <a:bodyPr/>
          <a:lstStyle/>
          <a:p>
            <a:fld id="{BDAE1E70-D47B-6C47-B3CA-4DF079B5153C}" type="datetimeFigureOut">
              <a:rPr lang="en-US" smtClean="0"/>
              <a:t>12/8/2023</a:t>
            </a:fld>
            <a:endParaRPr lang="en-US"/>
          </a:p>
        </p:txBody>
      </p:sp>
      <p:sp>
        <p:nvSpPr>
          <p:cNvPr id="6" name="Footer Placeholder 5">
            <a:extLst>
              <a:ext uri="{FF2B5EF4-FFF2-40B4-BE49-F238E27FC236}">
                <a16:creationId xmlns:a16="http://schemas.microsoft.com/office/drawing/2014/main" id="{E55A8693-FCFE-9452-CCB9-DFFAF93EDA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4E6465-396B-2429-615A-805F4C69A004}"/>
              </a:ext>
            </a:extLst>
          </p:cNvPr>
          <p:cNvSpPr>
            <a:spLocks noGrp="1"/>
          </p:cNvSpPr>
          <p:nvPr>
            <p:ph type="sldNum" sz="quarter" idx="12"/>
          </p:nvPr>
        </p:nvSpPr>
        <p:spPr/>
        <p:txBody>
          <a:bodyPr/>
          <a:lstStyle/>
          <a:p>
            <a:fld id="{02350249-6267-6744-B6F3-C6AAC3A75A01}" type="slidenum">
              <a:rPr lang="en-US" smtClean="0"/>
              <a:t>‹#›</a:t>
            </a:fld>
            <a:endParaRPr lang="en-US"/>
          </a:p>
        </p:txBody>
      </p:sp>
    </p:spTree>
    <p:extLst>
      <p:ext uri="{BB962C8B-B14F-4D97-AF65-F5344CB8AC3E}">
        <p14:creationId xmlns:p14="http://schemas.microsoft.com/office/powerpoint/2010/main" val="244477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7D4BC-F24B-481C-9CC4-205F364763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9A8545-50AD-F53E-84B4-5BB934AD85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A2FE03-8C10-B50B-E6C1-0E76BC0605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38047A-3357-70C9-16F6-44C139079B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E38BAC-9DB9-1004-5954-52A6409DC9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FB94B6-B75E-2B2B-976F-91E7CEDC921F}"/>
              </a:ext>
            </a:extLst>
          </p:cNvPr>
          <p:cNvSpPr>
            <a:spLocks noGrp="1"/>
          </p:cNvSpPr>
          <p:nvPr>
            <p:ph type="dt" sz="half" idx="10"/>
          </p:nvPr>
        </p:nvSpPr>
        <p:spPr/>
        <p:txBody>
          <a:bodyPr/>
          <a:lstStyle/>
          <a:p>
            <a:fld id="{BDAE1E70-D47B-6C47-B3CA-4DF079B5153C}" type="datetimeFigureOut">
              <a:rPr lang="en-US" smtClean="0"/>
              <a:t>12/8/2023</a:t>
            </a:fld>
            <a:endParaRPr lang="en-US"/>
          </a:p>
        </p:txBody>
      </p:sp>
      <p:sp>
        <p:nvSpPr>
          <p:cNvPr id="8" name="Footer Placeholder 7">
            <a:extLst>
              <a:ext uri="{FF2B5EF4-FFF2-40B4-BE49-F238E27FC236}">
                <a16:creationId xmlns:a16="http://schemas.microsoft.com/office/drawing/2014/main" id="{733B75B0-59FE-8C07-C6B5-FC45672B31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BBD90D-1D1D-E213-2939-6289C1EECFDB}"/>
              </a:ext>
            </a:extLst>
          </p:cNvPr>
          <p:cNvSpPr>
            <a:spLocks noGrp="1"/>
          </p:cNvSpPr>
          <p:nvPr>
            <p:ph type="sldNum" sz="quarter" idx="12"/>
          </p:nvPr>
        </p:nvSpPr>
        <p:spPr/>
        <p:txBody>
          <a:bodyPr/>
          <a:lstStyle/>
          <a:p>
            <a:fld id="{02350249-6267-6744-B6F3-C6AAC3A75A01}" type="slidenum">
              <a:rPr lang="en-US" smtClean="0"/>
              <a:t>‹#›</a:t>
            </a:fld>
            <a:endParaRPr lang="en-US"/>
          </a:p>
        </p:txBody>
      </p:sp>
    </p:spTree>
    <p:extLst>
      <p:ext uri="{BB962C8B-B14F-4D97-AF65-F5344CB8AC3E}">
        <p14:creationId xmlns:p14="http://schemas.microsoft.com/office/powerpoint/2010/main" val="2319561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BF819-C75C-BF33-6844-C2FF618857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2487B3-63DF-E2DD-8BA8-41C10D0B2610}"/>
              </a:ext>
            </a:extLst>
          </p:cNvPr>
          <p:cNvSpPr>
            <a:spLocks noGrp="1"/>
          </p:cNvSpPr>
          <p:nvPr>
            <p:ph type="dt" sz="half" idx="10"/>
          </p:nvPr>
        </p:nvSpPr>
        <p:spPr/>
        <p:txBody>
          <a:bodyPr/>
          <a:lstStyle/>
          <a:p>
            <a:fld id="{BDAE1E70-D47B-6C47-B3CA-4DF079B5153C}" type="datetimeFigureOut">
              <a:rPr lang="en-US" smtClean="0"/>
              <a:t>12/8/2023</a:t>
            </a:fld>
            <a:endParaRPr lang="en-US"/>
          </a:p>
        </p:txBody>
      </p:sp>
      <p:sp>
        <p:nvSpPr>
          <p:cNvPr id="4" name="Footer Placeholder 3">
            <a:extLst>
              <a:ext uri="{FF2B5EF4-FFF2-40B4-BE49-F238E27FC236}">
                <a16:creationId xmlns:a16="http://schemas.microsoft.com/office/drawing/2014/main" id="{6D3B9311-E50D-9E42-564C-22E32A730D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52BC29-B2E0-EEA8-A319-DF65FCCCB85A}"/>
              </a:ext>
            </a:extLst>
          </p:cNvPr>
          <p:cNvSpPr>
            <a:spLocks noGrp="1"/>
          </p:cNvSpPr>
          <p:nvPr>
            <p:ph type="sldNum" sz="quarter" idx="12"/>
          </p:nvPr>
        </p:nvSpPr>
        <p:spPr/>
        <p:txBody>
          <a:bodyPr/>
          <a:lstStyle/>
          <a:p>
            <a:fld id="{02350249-6267-6744-B6F3-C6AAC3A75A01}" type="slidenum">
              <a:rPr lang="en-US" smtClean="0"/>
              <a:t>‹#›</a:t>
            </a:fld>
            <a:endParaRPr lang="en-US"/>
          </a:p>
        </p:txBody>
      </p:sp>
    </p:spTree>
    <p:extLst>
      <p:ext uri="{BB962C8B-B14F-4D97-AF65-F5344CB8AC3E}">
        <p14:creationId xmlns:p14="http://schemas.microsoft.com/office/powerpoint/2010/main" val="3004612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05D4F5-FEC8-B6EA-01B9-20E0BEAE3B29}"/>
              </a:ext>
            </a:extLst>
          </p:cNvPr>
          <p:cNvSpPr>
            <a:spLocks noGrp="1"/>
          </p:cNvSpPr>
          <p:nvPr>
            <p:ph type="dt" sz="half" idx="10"/>
          </p:nvPr>
        </p:nvSpPr>
        <p:spPr/>
        <p:txBody>
          <a:bodyPr/>
          <a:lstStyle/>
          <a:p>
            <a:fld id="{BDAE1E70-D47B-6C47-B3CA-4DF079B5153C}" type="datetimeFigureOut">
              <a:rPr lang="en-US" smtClean="0"/>
              <a:t>12/8/2023</a:t>
            </a:fld>
            <a:endParaRPr lang="en-US"/>
          </a:p>
        </p:txBody>
      </p:sp>
      <p:sp>
        <p:nvSpPr>
          <p:cNvPr id="3" name="Footer Placeholder 2">
            <a:extLst>
              <a:ext uri="{FF2B5EF4-FFF2-40B4-BE49-F238E27FC236}">
                <a16:creationId xmlns:a16="http://schemas.microsoft.com/office/drawing/2014/main" id="{68C4C462-4867-9BCB-6300-4F113B0B2A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8FF9AE-3A2E-D7AB-0585-9060830158F4}"/>
              </a:ext>
            </a:extLst>
          </p:cNvPr>
          <p:cNvSpPr>
            <a:spLocks noGrp="1"/>
          </p:cNvSpPr>
          <p:nvPr>
            <p:ph type="sldNum" sz="quarter" idx="12"/>
          </p:nvPr>
        </p:nvSpPr>
        <p:spPr/>
        <p:txBody>
          <a:bodyPr/>
          <a:lstStyle/>
          <a:p>
            <a:fld id="{02350249-6267-6744-B6F3-C6AAC3A75A01}" type="slidenum">
              <a:rPr lang="en-US" smtClean="0"/>
              <a:t>‹#›</a:t>
            </a:fld>
            <a:endParaRPr lang="en-US"/>
          </a:p>
        </p:txBody>
      </p:sp>
    </p:spTree>
    <p:extLst>
      <p:ext uri="{BB962C8B-B14F-4D97-AF65-F5344CB8AC3E}">
        <p14:creationId xmlns:p14="http://schemas.microsoft.com/office/powerpoint/2010/main" val="304334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2EC7B-D5A8-40AC-3D4F-7F10E0BAC1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C032E9-D92C-36F9-E8E0-7394B2852F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248EA6-0FFB-14F1-30A7-6D05390168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E04A9F-2788-BB83-934E-325E06D0E7A5}"/>
              </a:ext>
            </a:extLst>
          </p:cNvPr>
          <p:cNvSpPr>
            <a:spLocks noGrp="1"/>
          </p:cNvSpPr>
          <p:nvPr>
            <p:ph type="dt" sz="half" idx="10"/>
          </p:nvPr>
        </p:nvSpPr>
        <p:spPr/>
        <p:txBody>
          <a:bodyPr/>
          <a:lstStyle/>
          <a:p>
            <a:fld id="{BDAE1E70-D47B-6C47-B3CA-4DF079B5153C}" type="datetimeFigureOut">
              <a:rPr lang="en-US" smtClean="0"/>
              <a:t>12/8/2023</a:t>
            </a:fld>
            <a:endParaRPr lang="en-US"/>
          </a:p>
        </p:txBody>
      </p:sp>
      <p:sp>
        <p:nvSpPr>
          <p:cNvPr id="6" name="Footer Placeholder 5">
            <a:extLst>
              <a:ext uri="{FF2B5EF4-FFF2-40B4-BE49-F238E27FC236}">
                <a16:creationId xmlns:a16="http://schemas.microsoft.com/office/drawing/2014/main" id="{08907A76-30D6-87C2-CC19-61582546F6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DCB9C0-D564-7BC6-0920-7DDD35F0D677}"/>
              </a:ext>
            </a:extLst>
          </p:cNvPr>
          <p:cNvSpPr>
            <a:spLocks noGrp="1"/>
          </p:cNvSpPr>
          <p:nvPr>
            <p:ph type="sldNum" sz="quarter" idx="12"/>
          </p:nvPr>
        </p:nvSpPr>
        <p:spPr/>
        <p:txBody>
          <a:bodyPr/>
          <a:lstStyle/>
          <a:p>
            <a:fld id="{02350249-6267-6744-B6F3-C6AAC3A75A01}" type="slidenum">
              <a:rPr lang="en-US" smtClean="0"/>
              <a:t>‹#›</a:t>
            </a:fld>
            <a:endParaRPr lang="en-US"/>
          </a:p>
        </p:txBody>
      </p:sp>
    </p:spTree>
    <p:extLst>
      <p:ext uri="{BB962C8B-B14F-4D97-AF65-F5344CB8AC3E}">
        <p14:creationId xmlns:p14="http://schemas.microsoft.com/office/powerpoint/2010/main" val="1929091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778AD-5AD3-CBE1-1AF1-861E619BAF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49DA3C-2CB4-7D59-A4E4-5D5B92D741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5320FF-380C-8CCB-E623-E1BD995D7C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7A68F5-1048-3E41-0B6E-81DE524BD088}"/>
              </a:ext>
            </a:extLst>
          </p:cNvPr>
          <p:cNvSpPr>
            <a:spLocks noGrp="1"/>
          </p:cNvSpPr>
          <p:nvPr>
            <p:ph type="dt" sz="half" idx="10"/>
          </p:nvPr>
        </p:nvSpPr>
        <p:spPr/>
        <p:txBody>
          <a:bodyPr/>
          <a:lstStyle/>
          <a:p>
            <a:fld id="{BDAE1E70-D47B-6C47-B3CA-4DF079B5153C}" type="datetimeFigureOut">
              <a:rPr lang="en-US" smtClean="0"/>
              <a:t>12/8/2023</a:t>
            </a:fld>
            <a:endParaRPr lang="en-US"/>
          </a:p>
        </p:txBody>
      </p:sp>
      <p:sp>
        <p:nvSpPr>
          <p:cNvPr id="6" name="Footer Placeholder 5">
            <a:extLst>
              <a:ext uri="{FF2B5EF4-FFF2-40B4-BE49-F238E27FC236}">
                <a16:creationId xmlns:a16="http://schemas.microsoft.com/office/drawing/2014/main" id="{D38A592F-B39E-8751-1AA8-09FE045194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EDAD1F-0E7D-6618-C7E3-219889DFCCE6}"/>
              </a:ext>
            </a:extLst>
          </p:cNvPr>
          <p:cNvSpPr>
            <a:spLocks noGrp="1"/>
          </p:cNvSpPr>
          <p:nvPr>
            <p:ph type="sldNum" sz="quarter" idx="12"/>
          </p:nvPr>
        </p:nvSpPr>
        <p:spPr/>
        <p:txBody>
          <a:bodyPr/>
          <a:lstStyle/>
          <a:p>
            <a:fld id="{02350249-6267-6744-B6F3-C6AAC3A75A01}" type="slidenum">
              <a:rPr lang="en-US" smtClean="0"/>
              <a:t>‹#›</a:t>
            </a:fld>
            <a:endParaRPr lang="en-US"/>
          </a:p>
        </p:txBody>
      </p:sp>
    </p:spTree>
    <p:extLst>
      <p:ext uri="{BB962C8B-B14F-4D97-AF65-F5344CB8AC3E}">
        <p14:creationId xmlns:p14="http://schemas.microsoft.com/office/powerpoint/2010/main" val="284843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573785-AEF4-FA67-EDF0-878EA8DA27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B4EC1F-F493-8AF0-21AD-8CDBB3228C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3E426B-1434-3E60-6375-2B38F91FBE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AE1E70-D47B-6C47-B3CA-4DF079B5153C}" type="datetimeFigureOut">
              <a:rPr lang="en-US" smtClean="0"/>
              <a:t>12/8/2023</a:t>
            </a:fld>
            <a:endParaRPr lang="en-US"/>
          </a:p>
        </p:txBody>
      </p:sp>
      <p:sp>
        <p:nvSpPr>
          <p:cNvPr id="5" name="Footer Placeholder 4">
            <a:extLst>
              <a:ext uri="{FF2B5EF4-FFF2-40B4-BE49-F238E27FC236}">
                <a16:creationId xmlns:a16="http://schemas.microsoft.com/office/drawing/2014/main" id="{040451B8-8EDC-D0DA-2C60-DD1DE91E70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A541BF-2B68-F452-BE08-82CB8AD527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350249-6267-6744-B6F3-C6AAC3A75A01}" type="slidenum">
              <a:rPr lang="en-US" smtClean="0"/>
              <a:t>‹#›</a:t>
            </a:fld>
            <a:endParaRPr lang="en-US"/>
          </a:p>
        </p:txBody>
      </p:sp>
    </p:spTree>
    <p:extLst>
      <p:ext uri="{BB962C8B-B14F-4D97-AF65-F5344CB8AC3E}">
        <p14:creationId xmlns:p14="http://schemas.microsoft.com/office/powerpoint/2010/main" val="1026023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theamiteshtripathi/BankMarketingSegmentation" TargetMode="External"/><Relationship Id="rId7" Type="http://schemas.openxmlformats.org/officeDocument/2006/relationships/hyperlink" Target="http://deeplearning.stanford.edu/tutorial/supervised/LogisticRegression/" TargetMode="External"/><Relationship Id="rId2" Type="http://schemas.openxmlformats.org/officeDocument/2006/relationships/hyperlink" Target="https://archive.ics.uci.edu/dataset/222/bank+marketing" TargetMode="External"/><Relationship Id="rId1" Type="http://schemas.openxmlformats.org/officeDocument/2006/relationships/slideLayout" Target="../slideLayouts/slideLayout6.xml"/><Relationship Id="rId6" Type="http://schemas.openxmlformats.org/officeDocument/2006/relationships/hyperlink" Target="https://link.springer.com/article/10.1007/BF00994018" TargetMode="External"/><Relationship Id="rId5" Type="http://schemas.openxmlformats.org/officeDocument/2006/relationships/hyperlink" Target="https://www.researchgate.net/publication/228845263_An_Empirical_Study_of_the_Naive_Bayes_Classifier" TargetMode="External"/><Relationship Id="rId4" Type="http://schemas.openxmlformats.org/officeDocument/2006/relationships/hyperlink" Target="https://towardsdatascience.com/a-short-tutorial-on-naive-bayes-classification-with-implementation-2f69183d8ce1"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3.jpe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 name="Rectangle 122">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ch 1080P, 2K, 4K, 5K HD wallpapers free download | Wallpaper Flare">
            <a:extLst>
              <a:ext uri="{FF2B5EF4-FFF2-40B4-BE49-F238E27FC236}">
                <a16:creationId xmlns:a16="http://schemas.microsoft.com/office/drawing/2014/main" id="{2F548029-BF8F-F392-BCFD-09F8771BFDDB}"/>
              </a:ext>
            </a:extLst>
          </p:cNvPr>
          <p:cNvPicPr>
            <a:picLocks noChangeAspect="1"/>
          </p:cNvPicPr>
          <p:nvPr/>
        </p:nvPicPr>
        <p:blipFill rotWithShape="1">
          <a:blip r:embed="rId2">
            <a:alphaModFix amt="60000"/>
          </a:blip>
          <a:srcRect t="2271"/>
          <a:stretch/>
        </p:blipFill>
        <p:spPr>
          <a:xfrm>
            <a:off x="180975" y="182880"/>
            <a:ext cx="11823637" cy="6499784"/>
          </a:xfrm>
          <a:prstGeom prst="rect">
            <a:avLst/>
          </a:prstGeom>
        </p:spPr>
      </p:pic>
      <p:sp>
        <p:nvSpPr>
          <p:cNvPr id="2" name="Title 1">
            <a:extLst>
              <a:ext uri="{FF2B5EF4-FFF2-40B4-BE49-F238E27FC236}">
                <a16:creationId xmlns:a16="http://schemas.microsoft.com/office/drawing/2014/main" id="{885FD94C-2D6D-A688-2772-8566EA78E457}"/>
              </a:ext>
            </a:extLst>
          </p:cNvPr>
          <p:cNvSpPr>
            <a:spLocks noGrp="1"/>
          </p:cNvSpPr>
          <p:nvPr>
            <p:ph type="title"/>
          </p:nvPr>
        </p:nvSpPr>
        <p:spPr>
          <a:xfrm>
            <a:off x="838200" y="525195"/>
            <a:ext cx="10165218" cy="2806506"/>
          </a:xfrm>
        </p:spPr>
        <p:txBody>
          <a:bodyPr anchor="b">
            <a:normAutofit/>
          </a:bodyPr>
          <a:lstStyle/>
          <a:p>
            <a:r>
              <a:rPr lang="en-US" sz="4000" i="0" u="none" strike="noStrike">
                <a:solidFill>
                  <a:srgbClr val="FFFFFF"/>
                </a:solidFill>
                <a:latin typeface="Calibri Light"/>
                <a:cs typeface="Calibri Light"/>
              </a:rPr>
              <a:t>Bank Marketing Dataset - Classification</a:t>
            </a:r>
            <a:r>
              <a:rPr lang="en-US" sz="4000">
                <a:solidFill>
                  <a:srgbClr val="FFFFFF"/>
                </a:solidFill>
                <a:latin typeface="Calibri Light"/>
                <a:cs typeface="Calibri Light"/>
              </a:rPr>
              <a:t> </a:t>
            </a:r>
            <a:endParaRPr lang="en-US" sz="4000">
              <a:solidFill>
                <a:srgbClr val="FFFFFF"/>
              </a:solidFill>
            </a:endParaRPr>
          </a:p>
        </p:txBody>
      </p:sp>
      <p:sp>
        <p:nvSpPr>
          <p:cNvPr id="3" name="Content Placeholder 2">
            <a:extLst>
              <a:ext uri="{FF2B5EF4-FFF2-40B4-BE49-F238E27FC236}">
                <a16:creationId xmlns:a16="http://schemas.microsoft.com/office/drawing/2014/main" id="{96CCAD77-8ABE-23F9-5F5F-709A21980E47}"/>
              </a:ext>
            </a:extLst>
          </p:cNvPr>
          <p:cNvSpPr>
            <a:spLocks noGrp="1"/>
          </p:cNvSpPr>
          <p:nvPr>
            <p:ph idx="1"/>
          </p:nvPr>
        </p:nvSpPr>
        <p:spPr>
          <a:xfrm>
            <a:off x="838200" y="3526300"/>
            <a:ext cx="10165218" cy="2588458"/>
          </a:xfrm>
        </p:spPr>
        <p:txBody>
          <a:bodyPr vert="horz" lIns="91440" tIns="45720" rIns="91440" bIns="45720" rtlCol="0">
            <a:normAutofit/>
          </a:bodyPr>
          <a:lstStyle/>
          <a:p>
            <a:pPr marL="0" indent="0">
              <a:buNone/>
            </a:pPr>
            <a:r>
              <a:rPr lang="en-US" sz="2000">
                <a:solidFill>
                  <a:srgbClr val="FFFFFF"/>
                </a:solidFill>
                <a:ea typeface="+mn-lt"/>
                <a:cs typeface="+mn-lt"/>
              </a:rPr>
              <a:t>GROUP 16:</a:t>
            </a:r>
            <a:endParaRPr lang="en-US" sz="2000">
              <a:solidFill>
                <a:srgbClr val="FFFFFF"/>
              </a:solidFill>
              <a:cs typeface="Calibri" panose="020F0502020204030204"/>
            </a:endParaRPr>
          </a:p>
          <a:p>
            <a:pPr marL="0" indent="0">
              <a:buNone/>
            </a:pPr>
            <a:r>
              <a:rPr lang="en-US" sz="2000">
                <a:solidFill>
                  <a:srgbClr val="FFFFFF"/>
                </a:solidFill>
                <a:latin typeface="Arial"/>
                <a:cs typeface="Arial"/>
              </a:rPr>
              <a:t> AMITESH TRIPATHI</a:t>
            </a:r>
            <a:br>
              <a:rPr lang="en-US" sz="2000">
                <a:solidFill>
                  <a:srgbClr val="FFFFFF"/>
                </a:solidFill>
                <a:latin typeface="Arial"/>
                <a:cs typeface="Arial"/>
              </a:rPr>
            </a:br>
            <a:r>
              <a:rPr lang="en-US" sz="2000">
                <a:solidFill>
                  <a:srgbClr val="FFFFFF"/>
                </a:solidFill>
                <a:latin typeface="Arial"/>
                <a:cs typeface="Arial"/>
              </a:rPr>
              <a:t> JAIMEEN UNAGAR</a:t>
            </a:r>
            <a:br>
              <a:rPr lang="en-US" sz="2000">
                <a:solidFill>
                  <a:srgbClr val="FFFFFF"/>
                </a:solidFill>
                <a:latin typeface="Arial"/>
                <a:cs typeface="Arial"/>
              </a:rPr>
            </a:br>
            <a:r>
              <a:rPr lang="en-US" sz="2000">
                <a:solidFill>
                  <a:srgbClr val="FFFFFF"/>
                </a:solidFill>
                <a:latin typeface="Arial"/>
                <a:cs typeface="Arial"/>
              </a:rPr>
              <a:t> MEET VASANI</a:t>
            </a:r>
            <a:br>
              <a:rPr lang="en-US" sz="2000">
                <a:solidFill>
                  <a:srgbClr val="FFFFFF"/>
                </a:solidFill>
                <a:latin typeface="Arial"/>
                <a:cs typeface="Arial"/>
              </a:rPr>
            </a:br>
            <a:r>
              <a:rPr lang="en-US" sz="2000">
                <a:solidFill>
                  <a:srgbClr val="FFFFFF"/>
                </a:solidFill>
                <a:latin typeface="Arial"/>
                <a:cs typeface="Arial"/>
              </a:rPr>
              <a:t> ROHIT KUMAR GADDAM</a:t>
            </a:r>
            <a:br>
              <a:rPr lang="en-US" sz="2000">
                <a:solidFill>
                  <a:srgbClr val="FFFFFF"/>
                </a:solidFill>
                <a:latin typeface="Arial"/>
                <a:cs typeface="Arial"/>
              </a:rPr>
            </a:br>
            <a:r>
              <a:rPr lang="en-US" sz="2000">
                <a:solidFill>
                  <a:srgbClr val="FFFFFF"/>
                </a:solidFill>
                <a:latin typeface="Arial"/>
                <a:cs typeface="Arial"/>
              </a:rPr>
              <a:t> SRINIVAS MURALI</a:t>
            </a:r>
            <a:endParaRPr lang="en-US" sz="2000">
              <a:solidFill>
                <a:srgbClr val="FFFFFF"/>
              </a:solidFill>
            </a:endParaRPr>
          </a:p>
          <a:p>
            <a:endParaRPr lang="en-US" sz="2000">
              <a:solidFill>
                <a:srgbClr val="FFFFFF"/>
              </a:solidFill>
              <a:cs typeface="Calibri"/>
            </a:endParaRPr>
          </a:p>
        </p:txBody>
      </p:sp>
    </p:spTree>
    <p:extLst>
      <p:ext uri="{BB962C8B-B14F-4D97-AF65-F5344CB8AC3E}">
        <p14:creationId xmlns:p14="http://schemas.microsoft.com/office/powerpoint/2010/main" val="225120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04545-6CB3-F776-6050-B55496B1F752}"/>
              </a:ext>
            </a:extLst>
          </p:cNvPr>
          <p:cNvSpPr>
            <a:spLocks noGrp="1"/>
          </p:cNvSpPr>
          <p:nvPr>
            <p:ph type="title"/>
          </p:nvPr>
        </p:nvSpPr>
        <p:spPr/>
        <p:txBody>
          <a:bodyPr/>
          <a:lstStyle/>
          <a:p>
            <a:r>
              <a:rPr lang="en-US"/>
              <a:t>Check for Null Values</a:t>
            </a:r>
          </a:p>
        </p:txBody>
      </p:sp>
      <p:pic>
        <p:nvPicPr>
          <p:cNvPr id="4" name="Content Placeholder 3">
            <a:extLst>
              <a:ext uri="{FF2B5EF4-FFF2-40B4-BE49-F238E27FC236}">
                <a16:creationId xmlns:a16="http://schemas.microsoft.com/office/drawing/2014/main" id="{BE8979E5-8F52-DC09-8636-D9A9BBFAE788}"/>
              </a:ext>
            </a:extLst>
          </p:cNvPr>
          <p:cNvPicPr>
            <a:picLocks noGrp="1" noChangeAspect="1"/>
          </p:cNvPicPr>
          <p:nvPr>
            <p:ph idx="1"/>
          </p:nvPr>
        </p:nvPicPr>
        <p:blipFill>
          <a:blip r:embed="rId2"/>
          <a:stretch>
            <a:fillRect/>
          </a:stretch>
        </p:blipFill>
        <p:spPr>
          <a:xfrm>
            <a:off x="838200" y="1736145"/>
            <a:ext cx="5949996" cy="2619053"/>
          </a:xfrm>
          <a:prstGeom prst="rect">
            <a:avLst/>
          </a:prstGeom>
        </p:spPr>
      </p:pic>
      <p:pic>
        <p:nvPicPr>
          <p:cNvPr id="5" name="Picture 4">
            <a:extLst>
              <a:ext uri="{FF2B5EF4-FFF2-40B4-BE49-F238E27FC236}">
                <a16:creationId xmlns:a16="http://schemas.microsoft.com/office/drawing/2014/main" id="{668EE02F-8B90-EB4B-334C-7B798B18B3B8}"/>
              </a:ext>
            </a:extLst>
          </p:cNvPr>
          <p:cNvPicPr>
            <a:picLocks noChangeAspect="1"/>
          </p:cNvPicPr>
          <p:nvPr/>
        </p:nvPicPr>
        <p:blipFill>
          <a:blip r:embed="rId3"/>
          <a:stretch>
            <a:fillRect/>
          </a:stretch>
        </p:blipFill>
        <p:spPr>
          <a:xfrm>
            <a:off x="7001574" y="1736145"/>
            <a:ext cx="4430703" cy="3837116"/>
          </a:xfrm>
          <a:prstGeom prst="rect">
            <a:avLst/>
          </a:prstGeom>
        </p:spPr>
      </p:pic>
    </p:spTree>
    <p:extLst>
      <p:ext uri="{BB962C8B-B14F-4D97-AF65-F5344CB8AC3E}">
        <p14:creationId xmlns:p14="http://schemas.microsoft.com/office/powerpoint/2010/main" val="2520410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26586-72FD-2534-055A-4D3013E23145}"/>
              </a:ext>
            </a:extLst>
          </p:cNvPr>
          <p:cNvSpPr>
            <a:spLocks noGrp="1"/>
          </p:cNvSpPr>
          <p:nvPr>
            <p:ph type="title"/>
          </p:nvPr>
        </p:nvSpPr>
        <p:spPr/>
        <p:txBody>
          <a:bodyPr/>
          <a:lstStyle/>
          <a:p>
            <a:r>
              <a:rPr lang="en-US"/>
              <a:t>Check for Unique Values &amp; Counting the number of Unknowns</a:t>
            </a:r>
          </a:p>
        </p:txBody>
      </p:sp>
      <p:pic>
        <p:nvPicPr>
          <p:cNvPr id="4" name="Content Placeholder 3">
            <a:extLst>
              <a:ext uri="{FF2B5EF4-FFF2-40B4-BE49-F238E27FC236}">
                <a16:creationId xmlns:a16="http://schemas.microsoft.com/office/drawing/2014/main" id="{881A8797-AC45-F52E-4175-B97ED70923CD}"/>
              </a:ext>
            </a:extLst>
          </p:cNvPr>
          <p:cNvPicPr>
            <a:picLocks noGrp="1" noChangeAspect="1"/>
          </p:cNvPicPr>
          <p:nvPr>
            <p:ph idx="1"/>
          </p:nvPr>
        </p:nvPicPr>
        <p:blipFill>
          <a:blip r:embed="rId2"/>
          <a:stretch>
            <a:fillRect/>
          </a:stretch>
        </p:blipFill>
        <p:spPr>
          <a:xfrm>
            <a:off x="838200" y="1721580"/>
            <a:ext cx="5191427" cy="2467354"/>
          </a:xfrm>
          <a:prstGeom prst="rect">
            <a:avLst/>
          </a:prstGeom>
        </p:spPr>
      </p:pic>
      <p:pic>
        <p:nvPicPr>
          <p:cNvPr id="5" name="Picture 4">
            <a:extLst>
              <a:ext uri="{FF2B5EF4-FFF2-40B4-BE49-F238E27FC236}">
                <a16:creationId xmlns:a16="http://schemas.microsoft.com/office/drawing/2014/main" id="{27A4C468-1B71-5186-0745-B7DEBCC484D9}"/>
              </a:ext>
            </a:extLst>
          </p:cNvPr>
          <p:cNvPicPr>
            <a:picLocks noChangeAspect="1"/>
          </p:cNvPicPr>
          <p:nvPr/>
        </p:nvPicPr>
        <p:blipFill>
          <a:blip r:embed="rId3"/>
          <a:stretch>
            <a:fillRect/>
          </a:stretch>
        </p:blipFill>
        <p:spPr>
          <a:xfrm>
            <a:off x="6495535" y="1690688"/>
            <a:ext cx="4858265" cy="2770244"/>
          </a:xfrm>
          <a:prstGeom prst="rect">
            <a:avLst/>
          </a:prstGeom>
        </p:spPr>
      </p:pic>
      <p:pic>
        <p:nvPicPr>
          <p:cNvPr id="6" name="Picture 5">
            <a:extLst>
              <a:ext uri="{FF2B5EF4-FFF2-40B4-BE49-F238E27FC236}">
                <a16:creationId xmlns:a16="http://schemas.microsoft.com/office/drawing/2014/main" id="{899D7B25-2FA9-0F6D-2967-90638DB62575}"/>
              </a:ext>
            </a:extLst>
          </p:cNvPr>
          <p:cNvPicPr>
            <a:picLocks noChangeAspect="1"/>
          </p:cNvPicPr>
          <p:nvPr/>
        </p:nvPicPr>
        <p:blipFill>
          <a:blip r:embed="rId4"/>
          <a:stretch>
            <a:fillRect/>
          </a:stretch>
        </p:blipFill>
        <p:spPr>
          <a:xfrm>
            <a:off x="838200" y="4460932"/>
            <a:ext cx="5116343" cy="1785809"/>
          </a:xfrm>
          <a:prstGeom prst="rect">
            <a:avLst/>
          </a:prstGeom>
        </p:spPr>
      </p:pic>
    </p:spTree>
    <p:extLst>
      <p:ext uri="{BB962C8B-B14F-4D97-AF65-F5344CB8AC3E}">
        <p14:creationId xmlns:p14="http://schemas.microsoft.com/office/powerpoint/2010/main" val="2295282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61CFCED-7C95-2452-B546-C1554A413409}"/>
              </a:ext>
            </a:extLst>
          </p:cNvPr>
          <p:cNvPicPr>
            <a:picLocks noGrp="1" noChangeAspect="1"/>
          </p:cNvPicPr>
          <p:nvPr>
            <p:ph idx="1"/>
          </p:nvPr>
        </p:nvPicPr>
        <p:blipFill>
          <a:blip r:embed="rId2"/>
          <a:stretch>
            <a:fillRect/>
          </a:stretch>
        </p:blipFill>
        <p:spPr>
          <a:xfrm>
            <a:off x="576703" y="4912136"/>
            <a:ext cx="5755849" cy="1597380"/>
          </a:xfrm>
          <a:prstGeom prst="rect">
            <a:avLst/>
          </a:prstGeom>
        </p:spPr>
      </p:pic>
      <p:pic>
        <p:nvPicPr>
          <p:cNvPr id="5" name="Picture 4">
            <a:extLst>
              <a:ext uri="{FF2B5EF4-FFF2-40B4-BE49-F238E27FC236}">
                <a16:creationId xmlns:a16="http://schemas.microsoft.com/office/drawing/2014/main" id="{F11196F7-6E5D-DA22-C909-7467E9128D19}"/>
              </a:ext>
            </a:extLst>
          </p:cNvPr>
          <p:cNvPicPr>
            <a:picLocks noChangeAspect="1"/>
          </p:cNvPicPr>
          <p:nvPr/>
        </p:nvPicPr>
        <p:blipFill>
          <a:blip r:embed="rId3"/>
          <a:stretch>
            <a:fillRect/>
          </a:stretch>
        </p:blipFill>
        <p:spPr>
          <a:xfrm>
            <a:off x="6775211" y="4840941"/>
            <a:ext cx="3649362" cy="1736862"/>
          </a:xfrm>
          <a:prstGeom prst="rect">
            <a:avLst/>
          </a:prstGeom>
        </p:spPr>
      </p:pic>
      <p:sp>
        <p:nvSpPr>
          <p:cNvPr id="7" name="TextBox 6">
            <a:extLst>
              <a:ext uri="{FF2B5EF4-FFF2-40B4-BE49-F238E27FC236}">
                <a16:creationId xmlns:a16="http://schemas.microsoft.com/office/drawing/2014/main" id="{BAEEF862-B966-CE6E-5BB5-02388B00BE38}"/>
              </a:ext>
            </a:extLst>
          </p:cNvPr>
          <p:cNvSpPr txBox="1"/>
          <p:nvPr/>
        </p:nvSpPr>
        <p:spPr>
          <a:xfrm>
            <a:off x="576703" y="1476307"/>
            <a:ext cx="10189578" cy="3139321"/>
          </a:xfrm>
          <a:prstGeom prst="rect">
            <a:avLst/>
          </a:prstGeom>
          <a:noFill/>
        </p:spPr>
        <p:txBody>
          <a:bodyPr wrap="square">
            <a:spAutoFit/>
          </a:bodyPr>
          <a:lstStyle/>
          <a:p>
            <a:pPr algn="just"/>
            <a:r>
              <a:rPr lang="en-US" b="1" i="0" u="none" strike="noStrike">
                <a:effectLst/>
                <a:latin typeface="-apple-system"/>
              </a:rPr>
              <a:t>Analyzing Redundancy</a:t>
            </a:r>
            <a:endParaRPr lang="en-US" b="0" i="0" u="none" strike="noStrike">
              <a:effectLst/>
              <a:latin typeface="-apple-system"/>
            </a:endParaRPr>
          </a:p>
          <a:p>
            <a:pPr algn="just"/>
            <a:r>
              <a:rPr lang="en-US" b="0" i="0" u="none" strike="noStrike">
                <a:effectLst/>
                <a:latin typeface="-apple-system"/>
              </a:rPr>
              <a:t>euribor3m, </a:t>
            </a:r>
            <a:r>
              <a:rPr lang="en-US" b="0" i="0" u="none" strike="noStrike" err="1">
                <a:effectLst/>
                <a:latin typeface="-apple-system"/>
              </a:rPr>
              <a:t>emp.var.rate</a:t>
            </a:r>
            <a:r>
              <a:rPr lang="en-US" b="0" i="0" u="none" strike="noStrike">
                <a:effectLst/>
                <a:latin typeface="-apple-system"/>
              </a:rPr>
              <a:t>, and </a:t>
            </a:r>
            <a:r>
              <a:rPr lang="en-US" b="0" i="0" u="none" strike="noStrike" err="1">
                <a:effectLst/>
                <a:latin typeface="-apple-system"/>
              </a:rPr>
              <a:t>nr.employed</a:t>
            </a:r>
            <a:r>
              <a:rPr lang="en-US" b="0" i="0" u="none" strike="noStrike">
                <a:effectLst/>
                <a:latin typeface="-apple-system"/>
              </a:rPr>
              <a:t>: These three features are highly interrelated. Since they all are economic indicators, it's likely that they carry similar information regarding the economic condition during the time of the campaign.</a:t>
            </a:r>
          </a:p>
          <a:p>
            <a:pPr algn="just"/>
            <a:r>
              <a:rPr lang="en-US" b="1" i="0" u="none" strike="noStrike" err="1">
                <a:effectLst/>
                <a:latin typeface="-apple-system"/>
              </a:rPr>
              <a:t>cons.price.idx</a:t>
            </a:r>
            <a:r>
              <a:rPr lang="en-US" b="1" i="0" u="none" strike="noStrike">
                <a:effectLst/>
                <a:latin typeface="-apple-system"/>
              </a:rPr>
              <a:t> and </a:t>
            </a:r>
            <a:r>
              <a:rPr lang="en-US" b="1" i="0" u="none" strike="noStrike" err="1">
                <a:effectLst/>
                <a:latin typeface="-apple-system"/>
              </a:rPr>
              <a:t>emp.var.rate</a:t>
            </a:r>
            <a:r>
              <a:rPr lang="en-US" b="1" i="0" u="none" strike="noStrike">
                <a:effectLst/>
                <a:latin typeface="-apple-system"/>
              </a:rPr>
              <a:t>:</a:t>
            </a:r>
            <a:r>
              <a:rPr lang="en-US" b="0" i="0" u="none" strike="noStrike">
                <a:effectLst/>
                <a:latin typeface="-apple-system"/>
              </a:rPr>
              <a:t> Although correlated, the consumer price index (</a:t>
            </a:r>
            <a:r>
              <a:rPr lang="en-US" b="0" i="0" u="none" strike="noStrike" err="1">
                <a:effectLst/>
                <a:latin typeface="-apple-system"/>
              </a:rPr>
              <a:t>cons.price.idx</a:t>
            </a:r>
            <a:r>
              <a:rPr lang="en-US" b="0" i="0" u="none" strike="noStrike">
                <a:effectLst/>
                <a:latin typeface="-apple-system"/>
              </a:rPr>
              <a:t>) and the employment variation rate (</a:t>
            </a:r>
            <a:r>
              <a:rPr lang="en-US" b="0" i="0" u="none" strike="noStrike" err="1">
                <a:effectLst/>
                <a:latin typeface="-apple-system"/>
              </a:rPr>
              <a:t>emp.var.rate</a:t>
            </a:r>
            <a:r>
              <a:rPr lang="en-US" b="0" i="0" u="none" strike="noStrike">
                <a:effectLst/>
                <a:latin typeface="-apple-system"/>
              </a:rPr>
              <a:t>) may capture different aspects of the economy.</a:t>
            </a:r>
          </a:p>
          <a:p>
            <a:pPr algn="just"/>
            <a:endParaRPr lang="en-US" b="0" i="0" u="none" strike="noStrike">
              <a:effectLst/>
              <a:latin typeface="-apple-system"/>
            </a:endParaRPr>
          </a:p>
          <a:p>
            <a:pPr algn="just"/>
            <a:r>
              <a:rPr lang="en-US" b="1" i="0" u="none" strike="noStrike">
                <a:effectLst/>
                <a:latin typeface="-apple-system"/>
              </a:rPr>
              <a:t>Analyzing Correlation Among Economic Indicators:</a:t>
            </a:r>
            <a:endParaRPr lang="en-US" b="0" i="0" u="none" strike="noStrike">
              <a:effectLst/>
              <a:latin typeface="-apple-system"/>
            </a:endParaRPr>
          </a:p>
          <a:p>
            <a:pPr algn="just"/>
            <a:r>
              <a:rPr lang="en-US" b="0" i="0" u="none" strike="noStrike">
                <a:effectLst/>
                <a:latin typeface="-apple-system"/>
              </a:rPr>
              <a:t>The high correlations among euribor3m, </a:t>
            </a:r>
            <a:r>
              <a:rPr lang="en-US" b="0" i="0" u="none" strike="noStrike" err="1">
                <a:effectLst/>
                <a:latin typeface="-apple-system"/>
              </a:rPr>
              <a:t>emp.var.rate</a:t>
            </a:r>
            <a:r>
              <a:rPr lang="en-US" b="0" i="0" u="none" strike="noStrike">
                <a:effectLst/>
                <a:latin typeface="-apple-system"/>
              </a:rPr>
              <a:t>, and </a:t>
            </a:r>
            <a:r>
              <a:rPr lang="en-US" b="0" i="0" u="none" strike="noStrike" err="1">
                <a:effectLst/>
                <a:latin typeface="-apple-system"/>
              </a:rPr>
              <a:t>nr.employed</a:t>
            </a:r>
            <a:r>
              <a:rPr lang="en-US" b="0" i="0" u="none" strike="noStrike">
                <a:effectLst/>
                <a:latin typeface="-apple-system"/>
              </a:rPr>
              <a:t> suggest that these indicators move together. This might be due to their connection to the broader economic situation, which impacts both employment and interest rates.</a:t>
            </a:r>
          </a:p>
        </p:txBody>
      </p:sp>
      <p:sp>
        <p:nvSpPr>
          <p:cNvPr id="9" name="Title 1">
            <a:extLst>
              <a:ext uri="{FF2B5EF4-FFF2-40B4-BE49-F238E27FC236}">
                <a16:creationId xmlns:a16="http://schemas.microsoft.com/office/drawing/2014/main" id="{6A641EC4-3A97-6F89-A2C2-A7CB8B5596A5}"/>
              </a:ext>
            </a:extLst>
          </p:cNvPr>
          <p:cNvSpPr>
            <a:spLocks noGrp="1"/>
          </p:cNvSpPr>
          <p:nvPr>
            <p:ph type="title"/>
          </p:nvPr>
        </p:nvSpPr>
        <p:spPr>
          <a:xfrm>
            <a:off x="576703" y="348484"/>
            <a:ext cx="10515600" cy="1325563"/>
          </a:xfrm>
        </p:spPr>
        <p:txBody>
          <a:bodyPr/>
          <a:lstStyle/>
          <a:p>
            <a:r>
              <a:rPr lang="en-US"/>
              <a:t>Creating a composite economic indicator</a:t>
            </a:r>
          </a:p>
        </p:txBody>
      </p:sp>
    </p:spTree>
    <p:extLst>
      <p:ext uri="{BB962C8B-B14F-4D97-AF65-F5344CB8AC3E}">
        <p14:creationId xmlns:p14="http://schemas.microsoft.com/office/powerpoint/2010/main" val="3728287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11654-45DD-EC5C-25DE-DDA895E63773}"/>
              </a:ext>
            </a:extLst>
          </p:cNvPr>
          <p:cNvSpPr>
            <a:spLocks noGrp="1"/>
          </p:cNvSpPr>
          <p:nvPr>
            <p:ph type="title"/>
          </p:nvPr>
        </p:nvSpPr>
        <p:spPr/>
        <p:txBody>
          <a:bodyPr/>
          <a:lstStyle/>
          <a:p>
            <a:r>
              <a:rPr lang="en-US"/>
              <a:t>Dropping Columns</a:t>
            </a:r>
          </a:p>
        </p:txBody>
      </p:sp>
      <p:pic>
        <p:nvPicPr>
          <p:cNvPr id="4" name="Content Placeholder 3">
            <a:extLst>
              <a:ext uri="{FF2B5EF4-FFF2-40B4-BE49-F238E27FC236}">
                <a16:creationId xmlns:a16="http://schemas.microsoft.com/office/drawing/2014/main" id="{CE11A405-80C8-736F-11C4-BFCDDAF54D58}"/>
              </a:ext>
            </a:extLst>
          </p:cNvPr>
          <p:cNvPicPr>
            <a:picLocks noGrp="1" noChangeAspect="1"/>
          </p:cNvPicPr>
          <p:nvPr>
            <p:ph idx="1"/>
          </p:nvPr>
        </p:nvPicPr>
        <p:blipFill>
          <a:blip r:embed="rId2"/>
          <a:stretch>
            <a:fillRect/>
          </a:stretch>
        </p:blipFill>
        <p:spPr>
          <a:xfrm>
            <a:off x="838200" y="1690688"/>
            <a:ext cx="8111775" cy="1130403"/>
          </a:xfrm>
          <a:prstGeom prst="rect">
            <a:avLst/>
          </a:prstGeom>
        </p:spPr>
      </p:pic>
      <p:pic>
        <p:nvPicPr>
          <p:cNvPr id="5" name="Picture 4">
            <a:extLst>
              <a:ext uri="{FF2B5EF4-FFF2-40B4-BE49-F238E27FC236}">
                <a16:creationId xmlns:a16="http://schemas.microsoft.com/office/drawing/2014/main" id="{2FE05D5B-F817-A1E4-9A12-EB4332491FC9}"/>
              </a:ext>
            </a:extLst>
          </p:cNvPr>
          <p:cNvPicPr>
            <a:picLocks noChangeAspect="1"/>
          </p:cNvPicPr>
          <p:nvPr/>
        </p:nvPicPr>
        <p:blipFill>
          <a:blip r:embed="rId3"/>
          <a:stretch>
            <a:fillRect/>
          </a:stretch>
        </p:blipFill>
        <p:spPr>
          <a:xfrm>
            <a:off x="838200" y="3016251"/>
            <a:ext cx="7772400" cy="1580244"/>
          </a:xfrm>
          <a:prstGeom prst="rect">
            <a:avLst/>
          </a:prstGeom>
        </p:spPr>
      </p:pic>
    </p:spTree>
    <p:extLst>
      <p:ext uri="{BB962C8B-B14F-4D97-AF65-F5344CB8AC3E}">
        <p14:creationId xmlns:p14="http://schemas.microsoft.com/office/powerpoint/2010/main" val="4271197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USA City Lights Free Stock Photo - Public Domain Pictures">
            <a:extLst>
              <a:ext uri="{FF2B5EF4-FFF2-40B4-BE49-F238E27FC236}">
                <a16:creationId xmlns:a16="http://schemas.microsoft.com/office/drawing/2014/main" id="{457DC6B6-D5C6-7E3B-D442-2311EC08EC20}"/>
              </a:ext>
            </a:extLst>
          </p:cNvPr>
          <p:cNvPicPr>
            <a:picLocks noChangeAspect="1"/>
          </p:cNvPicPr>
          <p:nvPr/>
        </p:nvPicPr>
        <p:blipFill rotWithShape="1">
          <a:blip r:embed="rId2"/>
          <a:srcRect l="6236"/>
          <a:stretch/>
        </p:blipFill>
        <p:spPr>
          <a:xfrm>
            <a:off x="2522358" y="10"/>
            <a:ext cx="9669642" cy="6857990"/>
          </a:xfrm>
          <a:prstGeom prst="rect">
            <a:avLst/>
          </a:prstGeom>
        </p:spPr>
      </p:pic>
      <p:sp>
        <p:nvSpPr>
          <p:cNvPr id="30" name="Rectangle 29">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DF60E1-B45D-E266-638C-CD563B64C1B5}"/>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t>Feature Engineering</a:t>
            </a:r>
          </a:p>
        </p:txBody>
      </p:sp>
    </p:spTree>
    <p:extLst>
      <p:ext uri="{BB962C8B-B14F-4D97-AF65-F5344CB8AC3E}">
        <p14:creationId xmlns:p14="http://schemas.microsoft.com/office/powerpoint/2010/main" val="200112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1F840-A5F6-D404-4480-8BA2FC297BEC}"/>
              </a:ext>
            </a:extLst>
          </p:cNvPr>
          <p:cNvSpPr>
            <a:spLocks noGrp="1"/>
          </p:cNvSpPr>
          <p:nvPr>
            <p:ph type="title"/>
          </p:nvPr>
        </p:nvSpPr>
        <p:spPr/>
        <p:txBody>
          <a:bodyPr/>
          <a:lstStyle/>
          <a:p>
            <a:r>
              <a:rPr lang="en-US"/>
              <a:t>Correlation Analysis</a:t>
            </a:r>
          </a:p>
        </p:txBody>
      </p:sp>
      <p:pic>
        <p:nvPicPr>
          <p:cNvPr id="4" name="Content Placeholder 3">
            <a:extLst>
              <a:ext uri="{FF2B5EF4-FFF2-40B4-BE49-F238E27FC236}">
                <a16:creationId xmlns:a16="http://schemas.microsoft.com/office/drawing/2014/main" id="{F75F48BA-656F-AC64-D124-5423CF504E08}"/>
              </a:ext>
            </a:extLst>
          </p:cNvPr>
          <p:cNvPicPr>
            <a:picLocks noGrp="1" noChangeAspect="1"/>
          </p:cNvPicPr>
          <p:nvPr>
            <p:ph idx="1"/>
          </p:nvPr>
        </p:nvPicPr>
        <p:blipFill>
          <a:blip r:embed="rId2"/>
          <a:stretch>
            <a:fillRect/>
          </a:stretch>
        </p:blipFill>
        <p:spPr>
          <a:xfrm>
            <a:off x="838200" y="3279759"/>
            <a:ext cx="5390979" cy="1593483"/>
          </a:xfrm>
          <a:prstGeom prst="rect">
            <a:avLst/>
          </a:prstGeom>
        </p:spPr>
      </p:pic>
      <p:pic>
        <p:nvPicPr>
          <p:cNvPr id="5" name="Picture 4">
            <a:extLst>
              <a:ext uri="{FF2B5EF4-FFF2-40B4-BE49-F238E27FC236}">
                <a16:creationId xmlns:a16="http://schemas.microsoft.com/office/drawing/2014/main" id="{09D86F6D-B7E6-8CD8-3FF8-385CEDCA1F12}"/>
              </a:ext>
            </a:extLst>
          </p:cNvPr>
          <p:cNvPicPr>
            <a:picLocks noChangeAspect="1"/>
          </p:cNvPicPr>
          <p:nvPr/>
        </p:nvPicPr>
        <p:blipFill>
          <a:blip r:embed="rId3"/>
          <a:stretch>
            <a:fillRect/>
          </a:stretch>
        </p:blipFill>
        <p:spPr>
          <a:xfrm>
            <a:off x="838200" y="5063008"/>
            <a:ext cx="4497173" cy="1711611"/>
          </a:xfrm>
          <a:prstGeom prst="rect">
            <a:avLst/>
          </a:prstGeom>
        </p:spPr>
      </p:pic>
      <p:sp>
        <p:nvSpPr>
          <p:cNvPr id="10" name="TextBox 9">
            <a:extLst>
              <a:ext uri="{FF2B5EF4-FFF2-40B4-BE49-F238E27FC236}">
                <a16:creationId xmlns:a16="http://schemas.microsoft.com/office/drawing/2014/main" id="{E237757E-2D3F-385D-9AA7-1AF8AAD60F4D}"/>
              </a:ext>
            </a:extLst>
          </p:cNvPr>
          <p:cNvSpPr txBox="1"/>
          <p:nvPr/>
        </p:nvSpPr>
        <p:spPr>
          <a:xfrm>
            <a:off x="838200" y="1788680"/>
            <a:ext cx="10191578" cy="1200329"/>
          </a:xfrm>
          <a:prstGeom prst="rect">
            <a:avLst/>
          </a:prstGeom>
          <a:noFill/>
        </p:spPr>
        <p:txBody>
          <a:bodyPr wrap="square">
            <a:spAutoFit/>
          </a:bodyPr>
          <a:lstStyle/>
          <a:p>
            <a:pPr algn="just"/>
            <a:r>
              <a:rPr lang="en-US" b="1" i="0" u="none" strike="noStrike">
                <a:effectLst/>
                <a:latin typeface="-apple-system"/>
              </a:rPr>
              <a:t>The analysis reveals the following pairs of highly correlated features:</a:t>
            </a:r>
            <a:endParaRPr lang="en-US" b="0" i="0" u="none" strike="noStrike">
              <a:effectLst/>
              <a:latin typeface="-apple-system"/>
            </a:endParaRPr>
          </a:p>
          <a:p>
            <a:pPr algn="just"/>
            <a:r>
              <a:rPr lang="en-US" b="0" i="0" u="none" strike="noStrike">
                <a:effectLst/>
                <a:latin typeface="-apple-system"/>
              </a:rPr>
              <a:t>euribor3m and </a:t>
            </a:r>
            <a:r>
              <a:rPr lang="en-US" b="0" i="0" u="none" strike="noStrike" err="1">
                <a:effectLst/>
                <a:latin typeface="-apple-system"/>
              </a:rPr>
              <a:t>emp.var.rate</a:t>
            </a:r>
            <a:r>
              <a:rPr lang="en-US" b="0" i="0" u="none" strike="noStrike">
                <a:effectLst/>
                <a:latin typeface="-apple-system"/>
              </a:rPr>
              <a:t> with a correlation coefficient of approximately 0.97. </a:t>
            </a:r>
            <a:r>
              <a:rPr lang="en-US" b="0" i="0" u="none" strike="noStrike" err="1">
                <a:effectLst/>
                <a:latin typeface="-apple-system"/>
              </a:rPr>
              <a:t>nr.employed</a:t>
            </a:r>
            <a:r>
              <a:rPr lang="en-US" b="0" i="0" u="none" strike="noStrike">
                <a:effectLst/>
                <a:latin typeface="-apple-system"/>
              </a:rPr>
              <a:t> and euribor3m with a correlation coefficient of about 0.95. </a:t>
            </a:r>
            <a:r>
              <a:rPr lang="en-US" b="0" i="0" u="none" strike="noStrike" err="1">
                <a:effectLst/>
                <a:latin typeface="-apple-system"/>
              </a:rPr>
              <a:t>nr.employed</a:t>
            </a:r>
            <a:r>
              <a:rPr lang="en-US" b="0" i="0" u="none" strike="noStrike">
                <a:effectLst/>
                <a:latin typeface="-apple-system"/>
              </a:rPr>
              <a:t> and </a:t>
            </a:r>
            <a:r>
              <a:rPr lang="en-US" b="0" i="0" u="none" strike="noStrike" err="1">
                <a:effectLst/>
                <a:latin typeface="-apple-system"/>
              </a:rPr>
              <a:t>emp.var.rate</a:t>
            </a:r>
            <a:r>
              <a:rPr lang="en-US" b="0" i="0" u="none" strike="noStrike">
                <a:effectLst/>
                <a:latin typeface="-apple-system"/>
              </a:rPr>
              <a:t> with a correlation coefficient around 0.91. </a:t>
            </a:r>
            <a:r>
              <a:rPr lang="en-US" b="0" i="0" u="none" strike="noStrike" err="1">
                <a:effectLst/>
                <a:latin typeface="-apple-system"/>
              </a:rPr>
              <a:t>cons.price.idx</a:t>
            </a:r>
            <a:r>
              <a:rPr lang="en-US" b="0" i="0" u="none" strike="noStrike">
                <a:effectLst/>
                <a:latin typeface="-apple-system"/>
              </a:rPr>
              <a:t> and </a:t>
            </a:r>
            <a:r>
              <a:rPr lang="en-US" b="0" i="0" u="none" strike="noStrike" err="1">
                <a:effectLst/>
                <a:latin typeface="-apple-system"/>
              </a:rPr>
              <a:t>emp.var.rate</a:t>
            </a:r>
            <a:r>
              <a:rPr lang="en-US" b="0" i="0" u="none" strike="noStrike">
                <a:effectLst/>
                <a:latin typeface="-apple-system"/>
              </a:rPr>
              <a:t> with a correlation coefficient of about 0.78.</a:t>
            </a:r>
          </a:p>
        </p:txBody>
      </p:sp>
      <p:pic>
        <p:nvPicPr>
          <p:cNvPr id="11" name="Picture 10">
            <a:extLst>
              <a:ext uri="{FF2B5EF4-FFF2-40B4-BE49-F238E27FC236}">
                <a16:creationId xmlns:a16="http://schemas.microsoft.com/office/drawing/2014/main" id="{36E9C25C-C5CC-A445-F53D-EE85545FF78C}"/>
              </a:ext>
            </a:extLst>
          </p:cNvPr>
          <p:cNvPicPr>
            <a:picLocks noChangeAspect="1"/>
          </p:cNvPicPr>
          <p:nvPr/>
        </p:nvPicPr>
        <p:blipFill>
          <a:blip r:embed="rId4"/>
          <a:stretch>
            <a:fillRect/>
          </a:stretch>
        </p:blipFill>
        <p:spPr>
          <a:xfrm>
            <a:off x="6856629" y="3279759"/>
            <a:ext cx="4173149" cy="3154974"/>
          </a:xfrm>
          <a:prstGeom prst="rect">
            <a:avLst/>
          </a:prstGeom>
        </p:spPr>
      </p:pic>
    </p:spTree>
    <p:extLst>
      <p:ext uri="{BB962C8B-B14F-4D97-AF65-F5344CB8AC3E}">
        <p14:creationId xmlns:p14="http://schemas.microsoft.com/office/powerpoint/2010/main" val="2798437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EE9B8-7404-412A-3D1A-AF9AEEACD52E}"/>
              </a:ext>
            </a:extLst>
          </p:cNvPr>
          <p:cNvSpPr>
            <a:spLocks noGrp="1"/>
          </p:cNvSpPr>
          <p:nvPr>
            <p:ph type="title"/>
          </p:nvPr>
        </p:nvSpPr>
        <p:spPr/>
        <p:txBody>
          <a:bodyPr/>
          <a:lstStyle/>
          <a:p>
            <a:r>
              <a:rPr lang="en-US"/>
              <a:t>Transform ’</a:t>
            </a:r>
            <a:r>
              <a:rPr lang="en-US" err="1"/>
              <a:t>pdays</a:t>
            </a:r>
            <a:r>
              <a:rPr lang="en-US"/>
              <a:t>’ to a binary feature</a:t>
            </a:r>
          </a:p>
        </p:txBody>
      </p:sp>
      <p:pic>
        <p:nvPicPr>
          <p:cNvPr id="7" name="Content Placeholder 6">
            <a:extLst>
              <a:ext uri="{FF2B5EF4-FFF2-40B4-BE49-F238E27FC236}">
                <a16:creationId xmlns:a16="http://schemas.microsoft.com/office/drawing/2014/main" id="{9DF8074E-90F7-89C9-85E0-25B790DE7B1E}"/>
              </a:ext>
            </a:extLst>
          </p:cNvPr>
          <p:cNvPicPr>
            <a:picLocks noGrp="1" noChangeAspect="1"/>
          </p:cNvPicPr>
          <p:nvPr>
            <p:ph idx="1"/>
          </p:nvPr>
        </p:nvPicPr>
        <p:blipFill>
          <a:blip r:embed="rId2"/>
          <a:stretch>
            <a:fillRect/>
          </a:stretch>
        </p:blipFill>
        <p:spPr>
          <a:xfrm>
            <a:off x="838200" y="1690688"/>
            <a:ext cx="8892524" cy="1738312"/>
          </a:xfrm>
          <a:prstGeom prst="rect">
            <a:avLst/>
          </a:prstGeom>
        </p:spPr>
      </p:pic>
      <p:pic>
        <p:nvPicPr>
          <p:cNvPr id="8" name="Picture 7">
            <a:extLst>
              <a:ext uri="{FF2B5EF4-FFF2-40B4-BE49-F238E27FC236}">
                <a16:creationId xmlns:a16="http://schemas.microsoft.com/office/drawing/2014/main" id="{B6FB9D5A-C4C6-9989-5F01-A9606ED02472}"/>
              </a:ext>
            </a:extLst>
          </p:cNvPr>
          <p:cNvPicPr>
            <a:picLocks noChangeAspect="1"/>
          </p:cNvPicPr>
          <p:nvPr/>
        </p:nvPicPr>
        <p:blipFill>
          <a:blip r:embed="rId3"/>
          <a:stretch>
            <a:fillRect/>
          </a:stretch>
        </p:blipFill>
        <p:spPr>
          <a:xfrm>
            <a:off x="838200" y="3628995"/>
            <a:ext cx="7772400" cy="1848940"/>
          </a:xfrm>
          <a:prstGeom prst="rect">
            <a:avLst/>
          </a:prstGeom>
        </p:spPr>
      </p:pic>
    </p:spTree>
    <p:extLst>
      <p:ext uri="{BB962C8B-B14F-4D97-AF65-F5344CB8AC3E}">
        <p14:creationId xmlns:p14="http://schemas.microsoft.com/office/powerpoint/2010/main" val="3814531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29F5F-89DA-03B9-8B33-CEA63E221356}"/>
              </a:ext>
            </a:extLst>
          </p:cNvPr>
          <p:cNvSpPr>
            <a:spLocks noGrp="1"/>
          </p:cNvSpPr>
          <p:nvPr>
            <p:ph type="title"/>
          </p:nvPr>
        </p:nvSpPr>
        <p:spPr/>
        <p:txBody>
          <a:bodyPr/>
          <a:lstStyle/>
          <a:p>
            <a:r>
              <a:rPr lang="en-US"/>
              <a:t>Normalizing the specified numerical features</a:t>
            </a:r>
          </a:p>
        </p:txBody>
      </p:sp>
      <p:pic>
        <p:nvPicPr>
          <p:cNvPr id="4" name="Content Placeholder 3">
            <a:extLst>
              <a:ext uri="{FF2B5EF4-FFF2-40B4-BE49-F238E27FC236}">
                <a16:creationId xmlns:a16="http://schemas.microsoft.com/office/drawing/2014/main" id="{E2BA4AB2-8BD2-4023-2C27-29EA71B8F0C3}"/>
              </a:ext>
            </a:extLst>
          </p:cNvPr>
          <p:cNvPicPr>
            <a:picLocks noGrp="1" noChangeAspect="1"/>
          </p:cNvPicPr>
          <p:nvPr>
            <p:ph idx="1"/>
          </p:nvPr>
        </p:nvPicPr>
        <p:blipFill>
          <a:blip r:embed="rId2"/>
          <a:stretch>
            <a:fillRect/>
          </a:stretch>
        </p:blipFill>
        <p:spPr>
          <a:xfrm>
            <a:off x="838200" y="1690688"/>
            <a:ext cx="6724135" cy="2807383"/>
          </a:xfrm>
          <a:prstGeom prst="rect">
            <a:avLst/>
          </a:prstGeom>
        </p:spPr>
      </p:pic>
      <p:pic>
        <p:nvPicPr>
          <p:cNvPr id="5" name="Picture 4">
            <a:extLst>
              <a:ext uri="{FF2B5EF4-FFF2-40B4-BE49-F238E27FC236}">
                <a16:creationId xmlns:a16="http://schemas.microsoft.com/office/drawing/2014/main" id="{93D1A9F8-914D-9001-24C9-115216AA011F}"/>
              </a:ext>
            </a:extLst>
          </p:cNvPr>
          <p:cNvPicPr>
            <a:picLocks noChangeAspect="1"/>
          </p:cNvPicPr>
          <p:nvPr/>
        </p:nvPicPr>
        <p:blipFill>
          <a:blip r:embed="rId3"/>
          <a:stretch>
            <a:fillRect/>
          </a:stretch>
        </p:blipFill>
        <p:spPr>
          <a:xfrm>
            <a:off x="838200" y="4645322"/>
            <a:ext cx="7772400" cy="1595658"/>
          </a:xfrm>
          <a:prstGeom prst="rect">
            <a:avLst/>
          </a:prstGeom>
        </p:spPr>
      </p:pic>
    </p:spTree>
    <p:extLst>
      <p:ext uri="{BB962C8B-B14F-4D97-AF65-F5344CB8AC3E}">
        <p14:creationId xmlns:p14="http://schemas.microsoft.com/office/powerpoint/2010/main" val="1313135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61F55-EAFE-0807-9F9A-F3AB077CAAFA}"/>
              </a:ext>
            </a:extLst>
          </p:cNvPr>
          <p:cNvSpPr>
            <a:spLocks noGrp="1"/>
          </p:cNvSpPr>
          <p:nvPr>
            <p:ph type="title"/>
          </p:nvPr>
        </p:nvSpPr>
        <p:spPr/>
        <p:txBody>
          <a:bodyPr/>
          <a:lstStyle/>
          <a:p>
            <a:r>
              <a:rPr lang="en-US"/>
              <a:t>Encoding Categorical Features</a:t>
            </a:r>
          </a:p>
        </p:txBody>
      </p:sp>
      <p:pic>
        <p:nvPicPr>
          <p:cNvPr id="4" name="Content Placeholder 3">
            <a:extLst>
              <a:ext uri="{FF2B5EF4-FFF2-40B4-BE49-F238E27FC236}">
                <a16:creationId xmlns:a16="http://schemas.microsoft.com/office/drawing/2014/main" id="{952A2950-F48F-2D45-460C-4D6F170DA961}"/>
              </a:ext>
            </a:extLst>
          </p:cNvPr>
          <p:cNvPicPr>
            <a:picLocks noGrp="1" noChangeAspect="1"/>
          </p:cNvPicPr>
          <p:nvPr>
            <p:ph idx="1"/>
          </p:nvPr>
        </p:nvPicPr>
        <p:blipFill>
          <a:blip r:embed="rId2"/>
          <a:stretch>
            <a:fillRect/>
          </a:stretch>
        </p:blipFill>
        <p:spPr>
          <a:xfrm>
            <a:off x="838200" y="1888542"/>
            <a:ext cx="5587314" cy="3080915"/>
          </a:xfrm>
          <a:prstGeom prst="rect">
            <a:avLst/>
          </a:prstGeom>
        </p:spPr>
      </p:pic>
      <p:pic>
        <p:nvPicPr>
          <p:cNvPr id="5" name="Picture 4">
            <a:extLst>
              <a:ext uri="{FF2B5EF4-FFF2-40B4-BE49-F238E27FC236}">
                <a16:creationId xmlns:a16="http://schemas.microsoft.com/office/drawing/2014/main" id="{A5F29348-C2F6-5607-8A90-83DB00DD9EEC}"/>
              </a:ext>
            </a:extLst>
          </p:cNvPr>
          <p:cNvPicPr>
            <a:picLocks noChangeAspect="1"/>
          </p:cNvPicPr>
          <p:nvPr/>
        </p:nvPicPr>
        <p:blipFill>
          <a:blip r:embed="rId3"/>
          <a:stretch>
            <a:fillRect/>
          </a:stretch>
        </p:blipFill>
        <p:spPr>
          <a:xfrm>
            <a:off x="6521935" y="1888542"/>
            <a:ext cx="5330256" cy="2239749"/>
          </a:xfrm>
          <a:prstGeom prst="rect">
            <a:avLst/>
          </a:prstGeom>
        </p:spPr>
      </p:pic>
    </p:spTree>
    <p:extLst>
      <p:ext uri="{BB962C8B-B14F-4D97-AF65-F5344CB8AC3E}">
        <p14:creationId xmlns:p14="http://schemas.microsoft.com/office/powerpoint/2010/main" val="317038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echnology 2020 Free Stock Photo - Public Domain Pictures">
            <a:extLst>
              <a:ext uri="{FF2B5EF4-FFF2-40B4-BE49-F238E27FC236}">
                <a16:creationId xmlns:a16="http://schemas.microsoft.com/office/drawing/2014/main" id="{C60904BE-510E-3EEC-3913-07A5F0BA8701}"/>
              </a:ext>
            </a:extLst>
          </p:cNvPr>
          <p:cNvPicPr>
            <a:picLocks noChangeAspect="1"/>
          </p:cNvPicPr>
          <p:nvPr/>
        </p:nvPicPr>
        <p:blipFill rotWithShape="1">
          <a:blip r:embed="rId2"/>
          <a:srcRect t="8601" b="7130"/>
          <a:stretch/>
        </p:blipFill>
        <p:spPr>
          <a:xfrm>
            <a:off x="-3047" y="10"/>
            <a:ext cx="12191999" cy="6857990"/>
          </a:xfrm>
          <a:prstGeom prst="rect">
            <a:avLst/>
          </a:prstGeom>
        </p:spPr>
      </p:pic>
      <p:sp>
        <p:nvSpPr>
          <p:cNvPr id="24" name="Rectangle 2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78D13A-F2EB-092F-9AD6-674C9D5E7AC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Model Training &amp; Evaluation</a:t>
            </a:r>
          </a:p>
        </p:txBody>
      </p:sp>
    </p:spTree>
    <p:extLst>
      <p:ext uri="{BB962C8B-B14F-4D97-AF65-F5344CB8AC3E}">
        <p14:creationId xmlns:p14="http://schemas.microsoft.com/office/powerpoint/2010/main" val="305886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85F55C16-BC21-49EF-A4FF-C3155BB93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8D5521-8698-58C8-C7B7-C0780D909FD3}"/>
              </a:ext>
            </a:extLst>
          </p:cNvPr>
          <p:cNvSpPr>
            <a:spLocks noGrp="1"/>
          </p:cNvSpPr>
          <p:nvPr>
            <p:ph type="title"/>
          </p:nvPr>
        </p:nvSpPr>
        <p:spPr>
          <a:xfrm>
            <a:off x="6248400" y="365125"/>
            <a:ext cx="5105398" cy="1952744"/>
          </a:xfrm>
        </p:spPr>
        <p:txBody>
          <a:bodyPr>
            <a:normAutofit/>
          </a:bodyPr>
          <a:lstStyle/>
          <a:p>
            <a:r>
              <a:rPr lang="en-US"/>
              <a:t>Problem Statement </a:t>
            </a:r>
          </a:p>
        </p:txBody>
      </p:sp>
      <p:sp>
        <p:nvSpPr>
          <p:cNvPr id="47" name="Freeform: Shape 46">
            <a:extLst>
              <a:ext uri="{FF2B5EF4-FFF2-40B4-BE49-F238E27FC236}">
                <a16:creationId xmlns:a16="http://schemas.microsoft.com/office/drawing/2014/main" id="{0C5F069E-AFE6-4825-8945-46F2918A5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6116569" cy="6858000"/>
          </a:xfrm>
          <a:custGeom>
            <a:avLst/>
            <a:gdLst>
              <a:gd name="connsiteX0" fmla="*/ 0 w 6116569"/>
              <a:gd name="connsiteY0" fmla="*/ 0 h 6879321"/>
              <a:gd name="connsiteX1" fmla="*/ 2935851 w 6116569"/>
              <a:gd name="connsiteY1" fmla="*/ 0 h 6879321"/>
              <a:gd name="connsiteX2" fmla="*/ 3238280 w 6116569"/>
              <a:gd name="connsiteY2" fmla="*/ 31980 h 6879321"/>
              <a:gd name="connsiteX3" fmla="*/ 3660541 w 6116569"/>
              <a:gd name="connsiteY3" fmla="*/ 550772 h 6879321"/>
              <a:gd name="connsiteX4" fmla="*/ 3808902 w 6116569"/>
              <a:gd name="connsiteY4" fmla="*/ 589860 h 6879321"/>
              <a:gd name="connsiteX5" fmla="*/ 4413762 w 6116569"/>
              <a:gd name="connsiteY5" fmla="*/ 625393 h 6879321"/>
              <a:gd name="connsiteX6" fmla="*/ 4567830 w 6116569"/>
              <a:gd name="connsiteY6" fmla="*/ 721333 h 6879321"/>
              <a:gd name="connsiteX7" fmla="*/ 4171247 w 6116569"/>
              <a:gd name="connsiteY7" fmla="*/ 792401 h 6879321"/>
              <a:gd name="connsiteX8" fmla="*/ 4376671 w 6116569"/>
              <a:gd name="connsiteY8" fmla="*/ 842148 h 6879321"/>
              <a:gd name="connsiteX9" fmla="*/ 4527887 w 6116569"/>
              <a:gd name="connsiteY9" fmla="*/ 813722 h 6879321"/>
              <a:gd name="connsiteX10" fmla="*/ 4633452 w 6116569"/>
              <a:gd name="connsiteY10" fmla="*/ 799508 h 6879321"/>
              <a:gd name="connsiteX11" fmla="*/ 4947293 w 6116569"/>
              <a:gd name="connsiteY11" fmla="*/ 870576 h 6879321"/>
              <a:gd name="connsiteX12" fmla="*/ 5263988 w 6116569"/>
              <a:gd name="connsiteY12" fmla="*/ 820828 h 6879321"/>
              <a:gd name="connsiteX13" fmla="*/ 5249723 w 6116569"/>
              <a:gd name="connsiteY13" fmla="*/ 895449 h 6879321"/>
              <a:gd name="connsiteX14" fmla="*/ 4744723 w 6116569"/>
              <a:gd name="connsiteY14" fmla="*/ 1197485 h 6879321"/>
              <a:gd name="connsiteX15" fmla="*/ 4767548 w 6116569"/>
              <a:gd name="connsiteY15" fmla="*/ 1346727 h 6879321"/>
              <a:gd name="connsiteX16" fmla="*/ 4539299 w 6116569"/>
              <a:gd name="connsiteY16" fmla="*/ 1421348 h 6879321"/>
              <a:gd name="connsiteX17" fmla="*/ 4607773 w 6116569"/>
              <a:gd name="connsiteY17" fmla="*/ 1485309 h 6879321"/>
              <a:gd name="connsiteX18" fmla="*/ 4579242 w 6116569"/>
              <a:gd name="connsiteY18" fmla="*/ 1535055 h 6879321"/>
              <a:gd name="connsiteX19" fmla="*/ 5278255 w 6116569"/>
              <a:gd name="connsiteY19" fmla="*/ 1609676 h 6879321"/>
              <a:gd name="connsiteX20" fmla="*/ 5771843 w 6116569"/>
              <a:gd name="connsiteY20" fmla="*/ 1630997 h 6879321"/>
              <a:gd name="connsiteX21" fmla="*/ 6105656 w 6116569"/>
              <a:gd name="connsiteY21" fmla="*/ 1748257 h 6879321"/>
              <a:gd name="connsiteX22" fmla="*/ 5691955 w 6116569"/>
              <a:gd name="connsiteY22" fmla="*/ 2167555 h 6879321"/>
              <a:gd name="connsiteX23" fmla="*/ 5475118 w 6116569"/>
              <a:gd name="connsiteY23" fmla="*/ 2348776 h 6879321"/>
              <a:gd name="connsiteX24" fmla="*/ 5826051 w 6116569"/>
              <a:gd name="connsiteY24" fmla="*/ 2291922 h 6879321"/>
              <a:gd name="connsiteX25" fmla="*/ 5552153 w 6116569"/>
              <a:gd name="connsiteY25" fmla="*/ 2597513 h 6879321"/>
              <a:gd name="connsiteX26" fmla="*/ 5603508 w 6116569"/>
              <a:gd name="connsiteY26" fmla="*/ 2647260 h 6879321"/>
              <a:gd name="connsiteX27" fmla="*/ 5700515 w 6116569"/>
              <a:gd name="connsiteY27" fmla="*/ 2679240 h 6879321"/>
              <a:gd name="connsiteX28" fmla="*/ 5246870 w 6116569"/>
              <a:gd name="connsiteY28" fmla="*/ 2888889 h 6879321"/>
              <a:gd name="connsiteX29" fmla="*/ 4836022 w 6116569"/>
              <a:gd name="connsiteY29" fmla="*/ 3169605 h 6879321"/>
              <a:gd name="connsiteX30" fmla="*/ 4736163 w 6116569"/>
              <a:gd name="connsiteY30" fmla="*/ 3233565 h 6879321"/>
              <a:gd name="connsiteX31" fmla="*/ 4853141 w 6116569"/>
              <a:gd name="connsiteY31" fmla="*/ 3233565 h 6879321"/>
              <a:gd name="connsiteX32" fmla="*/ 4944440 w 6116569"/>
              <a:gd name="connsiteY32" fmla="*/ 3226459 h 6879321"/>
              <a:gd name="connsiteX33" fmla="*/ 5109921 w 6116569"/>
              <a:gd name="connsiteY33" fmla="*/ 3283313 h 6879321"/>
              <a:gd name="connsiteX34" fmla="*/ 5694809 w 6116569"/>
              <a:gd name="connsiteY34" fmla="*/ 3141178 h 6879321"/>
              <a:gd name="connsiteX35" fmla="*/ 5566419 w 6116569"/>
              <a:gd name="connsiteY35" fmla="*/ 3301079 h 6879321"/>
              <a:gd name="connsiteX36" fmla="*/ 5415203 w 6116569"/>
              <a:gd name="connsiteY36" fmla="*/ 3397020 h 6879321"/>
              <a:gd name="connsiteX37" fmla="*/ 5612068 w 6116569"/>
              <a:gd name="connsiteY37" fmla="*/ 3432554 h 6879321"/>
              <a:gd name="connsiteX38" fmla="*/ 5206927 w 6116569"/>
              <a:gd name="connsiteY38" fmla="*/ 3599562 h 6879321"/>
              <a:gd name="connsiteX39" fmla="*/ 5301079 w 6116569"/>
              <a:gd name="connsiteY39" fmla="*/ 3723930 h 6879321"/>
              <a:gd name="connsiteX40" fmla="*/ 4507915 w 6116569"/>
              <a:gd name="connsiteY40" fmla="*/ 4306683 h 6879321"/>
              <a:gd name="connsiteX41" fmla="*/ 3982942 w 6116569"/>
              <a:gd name="connsiteY41" fmla="*/ 4587399 h 6879321"/>
              <a:gd name="connsiteX42" fmla="*/ 4185513 w 6116569"/>
              <a:gd name="connsiteY42" fmla="*/ 4541205 h 6879321"/>
              <a:gd name="connsiteX43" fmla="*/ 5212633 w 6116569"/>
              <a:gd name="connsiteY43" fmla="*/ 4455924 h 6879321"/>
              <a:gd name="connsiteX44" fmla="*/ 5312492 w 6116569"/>
              <a:gd name="connsiteY44" fmla="*/ 4473691 h 6879321"/>
              <a:gd name="connsiteX45" fmla="*/ 4596361 w 6116569"/>
              <a:gd name="connsiteY45" fmla="*/ 4818368 h 6879321"/>
              <a:gd name="connsiteX46" fmla="*/ 4873113 w 6116569"/>
              <a:gd name="connsiteY46" fmla="*/ 4885882 h 6879321"/>
              <a:gd name="connsiteX47" fmla="*/ 4935881 w 6116569"/>
              <a:gd name="connsiteY47" fmla="*/ 4914309 h 6879321"/>
              <a:gd name="connsiteX48" fmla="*/ 4873113 w 6116569"/>
              <a:gd name="connsiteY48" fmla="*/ 5003143 h 6879321"/>
              <a:gd name="connsiteX49" fmla="*/ 4721898 w 6116569"/>
              <a:gd name="connsiteY49" fmla="*/ 5095530 h 6879321"/>
              <a:gd name="connsiteX50" fmla="*/ 5132745 w 6116569"/>
              <a:gd name="connsiteY50" fmla="*/ 4949842 h 6879321"/>
              <a:gd name="connsiteX51" fmla="*/ 5101362 w 6116569"/>
              <a:gd name="connsiteY51" fmla="*/ 5081317 h 6879321"/>
              <a:gd name="connsiteX52" fmla="*/ 5138452 w 6116569"/>
              <a:gd name="connsiteY52" fmla="*/ 5198578 h 6879321"/>
              <a:gd name="connsiteX53" fmla="*/ 4904497 w 6116569"/>
              <a:gd name="connsiteY53" fmla="*/ 5362033 h 6879321"/>
              <a:gd name="connsiteX54" fmla="*/ 4579242 w 6116569"/>
              <a:gd name="connsiteY54" fmla="*/ 5674729 h 6879321"/>
              <a:gd name="connsiteX55" fmla="*/ 4253988 w 6116569"/>
              <a:gd name="connsiteY55" fmla="*/ 5884379 h 6879321"/>
              <a:gd name="connsiteX56" fmla="*/ 3985795 w 6116569"/>
              <a:gd name="connsiteY56" fmla="*/ 6069153 h 6879321"/>
              <a:gd name="connsiteX57" fmla="*/ 4231163 w 6116569"/>
              <a:gd name="connsiteY57" fmla="*/ 6030066 h 6879321"/>
              <a:gd name="connsiteX58" fmla="*/ 3814609 w 6116569"/>
              <a:gd name="connsiteY58" fmla="*/ 6317889 h 6879321"/>
              <a:gd name="connsiteX59" fmla="*/ 3751840 w 6116569"/>
              <a:gd name="connsiteY59" fmla="*/ 6339209 h 6879321"/>
              <a:gd name="connsiteX60" fmla="*/ 3089919 w 6116569"/>
              <a:gd name="connsiteY60" fmla="*/ 6563071 h 6879321"/>
              <a:gd name="connsiteX61" fmla="*/ 2961529 w 6116569"/>
              <a:gd name="connsiteY61" fmla="*/ 6662566 h 6879321"/>
              <a:gd name="connsiteX62" fmla="*/ 3107038 w 6116569"/>
              <a:gd name="connsiteY62" fmla="*/ 6673226 h 6879321"/>
              <a:gd name="connsiteX63" fmla="*/ 3594919 w 6116569"/>
              <a:gd name="connsiteY63" fmla="*/ 6591499 h 6879321"/>
              <a:gd name="connsiteX64" fmla="*/ 3261106 w 6116569"/>
              <a:gd name="connsiteY64" fmla="*/ 6726527 h 6879321"/>
              <a:gd name="connsiteX65" fmla="*/ 3620597 w 6116569"/>
              <a:gd name="connsiteY65" fmla="*/ 6740740 h 6879321"/>
              <a:gd name="connsiteX66" fmla="*/ 3703337 w 6116569"/>
              <a:gd name="connsiteY66" fmla="*/ 6826020 h 6879321"/>
              <a:gd name="connsiteX67" fmla="*/ 3689072 w 6116569"/>
              <a:gd name="connsiteY67" fmla="*/ 6879321 h 6879321"/>
              <a:gd name="connsiteX68" fmla="*/ 0 w 6116569"/>
              <a:gd name="connsiteY68" fmla="*/ 6879321 h 68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7" name="Graphic 6" descr="Bank">
            <a:extLst>
              <a:ext uri="{FF2B5EF4-FFF2-40B4-BE49-F238E27FC236}">
                <a16:creationId xmlns:a16="http://schemas.microsoft.com/office/drawing/2014/main" id="{E6AB33D0-EAC1-8603-9713-70739EF723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1134" y="1918107"/>
            <a:ext cx="3195204" cy="3195204"/>
          </a:xfrm>
          <a:prstGeom prst="rect">
            <a:avLst/>
          </a:prstGeom>
        </p:spPr>
      </p:pic>
      <p:sp>
        <p:nvSpPr>
          <p:cNvPr id="3" name="Content Placeholder 2">
            <a:extLst>
              <a:ext uri="{FF2B5EF4-FFF2-40B4-BE49-F238E27FC236}">
                <a16:creationId xmlns:a16="http://schemas.microsoft.com/office/drawing/2014/main" id="{78ED792F-1147-7A11-3BF0-841CE7B8A0C7}"/>
              </a:ext>
            </a:extLst>
          </p:cNvPr>
          <p:cNvSpPr>
            <a:spLocks noGrp="1"/>
          </p:cNvSpPr>
          <p:nvPr>
            <p:ph idx="1"/>
          </p:nvPr>
        </p:nvSpPr>
        <p:spPr>
          <a:xfrm>
            <a:off x="6248400" y="2497257"/>
            <a:ext cx="5105398" cy="3679705"/>
          </a:xfrm>
        </p:spPr>
        <p:txBody>
          <a:bodyPr>
            <a:normAutofit/>
          </a:bodyPr>
          <a:lstStyle/>
          <a:p>
            <a:pPr marL="0" indent="0">
              <a:buNone/>
            </a:pPr>
            <a:r>
              <a:rPr lang="en-US" sz="2000"/>
              <a:t>We are provided a dataset from a Portuguese bank. The bank has a product (term deposit) that it wants its customers to sign up for. The dataset includes client information, information about past contacts in the current campaign, information about social and economic situations at the time, and other information. The bank would like to know which customers are most likely to sign up for a term deposit.</a:t>
            </a:r>
          </a:p>
        </p:txBody>
      </p:sp>
    </p:spTree>
    <p:extLst>
      <p:ext uri="{BB962C8B-B14F-4D97-AF65-F5344CB8AC3E}">
        <p14:creationId xmlns:p14="http://schemas.microsoft.com/office/powerpoint/2010/main" val="1811541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8943E-F836-DC17-CF2F-629EE99A3642}"/>
              </a:ext>
            </a:extLst>
          </p:cNvPr>
          <p:cNvSpPr>
            <a:spLocks noGrp="1"/>
          </p:cNvSpPr>
          <p:nvPr>
            <p:ph type="title"/>
          </p:nvPr>
        </p:nvSpPr>
        <p:spPr/>
        <p:txBody>
          <a:bodyPr/>
          <a:lstStyle/>
          <a:p>
            <a:r>
              <a:rPr lang="en-US"/>
              <a:t>Logistic Regression</a:t>
            </a:r>
          </a:p>
        </p:txBody>
      </p:sp>
      <p:sp>
        <p:nvSpPr>
          <p:cNvPr id="3" name="Content Placeholder 2">
            <a:extLst>
              <a:ext uri="{FF2B5EF4-FFF2-40B4-BE49-F238E27FC236}">
                <a16:creationId xmlns:a16="http://schemas.microsoft.com/office/drawing/2014/main" id="{C94333F9-B58E-8806-F2F9-751D577C754E}"/>
              </a:ext>
            </a:extLst>
          </p:cNvPr>
          <p:cNvSpPr>
            <a:spLocks noGrp="1"/>
          </p:cNvSpPr>
          <p:nvPr>
            <p:ph idx="1"/>
          </p:nvPr>
        </p:nvSpPr>
        <p:spPr>
          <a:xfrm>
            <a:off x="838200" y="1825625"/>
            <a:ext cx="4102100" cy="4486275"/>
          </a:xfrm>
        </p:spPr>
        <p:txBody>
          <a:bodyPr>
            <a:normAutofit lnSpcReduction="10000"/>
          </a:bodyPr>
          <a:lstStyle/>
          <a:p>
            <a:pPr marL="0" indent="0" algn="just">
              <a:buNone/>
            </a:pPr>
            <a:r>
              <a:rPr lang="en-US" sz="1800" b="0" i="0">
                <a:solidFill>
                  <a:srgbClr val="000000"/>
                </a:solidFill>
                <a:effectLst/>
                <a:latin typeface="Calibri" panose="020F0502020204030204" pitchFamily="34" charset="0"/>
              </a:rPr>
              <a:t>Logistic Regression is a statistical method used for binary classification problems, making it a powerful tool in predictive modeling. Unlike linear regression, which predicts continuous outcomes, logistic regression predicts the probability of an instance belonging to a particular class, typically denoted as 'yes' or 'no,' '1' or '0.' This method is well-suited for scenarios where the relationship between the independent variables and the log-odds of the dependent variable is expected to be linear. In the context of machine learning, Logistic Regression is widely employed for its simplicity, interpretability, and efficiency. It models the log-odds of the probability of the positive class through a logistic function, also known as the sigmoid function.  </a:t>
            </a:r>
            <a:endParaRPr lang="en-US"/>
          </a:p>
        </p:txBody>
      </p:sp>
      <p:pic>
        <p:nvPicPr>
          <p:cNvPr id="2050" name="Picture 2" descr="What is a sigmoid function in neural networks? - Quora">
            <a:extLst>
              <a:ext uri="{FF2B5EF4-FFF2-40B4-BE49-F238E27FC236}">
                <a16:creationId xmlns:a16="http://schemas.microsoft.com/office/drawing/2014/main" id="{76865A5F-9990-1315-CAA6-B290E8B06A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9194" y="1690688"/>
            <a:ext cx="5366195" cy="4024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936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8" name="Picture 8">
            <a:extLst>
              <a:ext uri="{FF2B5EF4-FFF2-40B4-BE49-F238E27FC236}">
                <a16:creationId xmlns:a16="http://schemas.microsoft.com/office/drawing/2014/main" id="{76C4C950-938F-4634-A745-60199DBA81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942"/>
          <a:stretch/>
        </p:blipFill>
        <p:spPr bwMode="auto">
          <a:xfrm>
            <a:off x="8045152" y="2014676"/>
            <a:ext cx="3517119" cy="2711225"/>
          </a:xfrm>
          <a:prstGeom prst="rect">
            <a:avLst/>
          </a:prstGeom>
          <a:noFill/>
          <a:extLst>
            <a:ext uri="{909E8E84-426E-40DD-AFC4-6F175D3DCCD1}">
              <a14:hiddenFill xmlns:a14="http://schemas.microsoft.com/office/drawing/2010/main">
                <a:solidFill>
                  <a:srgbClr val="FFFFFF"/>
                </a:solidFill>
              </a14:hiddenFill>
            </a:ext>
          </a:extLst>
        </p:spPr>
      </p:pic>
      <p:cxnSp>
        <p:nvCxnSpPr>
          <p:cNvPr id="5169" name="Straight Connector 5168">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124" name="Picture 4" descr="A graph with a line&#10;&#10;Description automatically generated">
            <a:extLst>
              <a:ext uri="{FF2B5EF4-FFF2-40B4-BE49-F238E27FC236}">
                <a16:creationId xmlns:a16="http://schemas.microsoft.com/office/drawing/2014/main" id="{7EAEAE51-6213-AA4E-E03F-BFC5D617D73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10676" y="2125953"/>
            <a:ext cx="3537345" cy="2599948"/>
          </a:xfrm>
          <a:prstGeom prst="rect">
            <a:avLst/>
          </a:prstGeom>
          <a:noFill/>
          <a:extLst>
            <a:ext uri="{909E8E84-426E-40DD-AFC4-6F175D3DCCD1}">
              <a14:hiddenFill xmlns:a14="http://schemas.microsoft.com/office/drawing/2010/main">
                <a:solidFill>
                  <a:srgbClr val="FFFFFF"/>
                </a:solidFill>
              </a14:hiddenFill>
            </a:ext>
          </a:extLst>
        </p:spPr>
      </p:pic>
      <p:cxnSp>
        <p:nvCxnSpPr>
          <p:cNvPr id="5170" name="Straight Connector 5169">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796111FE-D40A-0E24-C303-BE5D2561DF1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74531" y="2125953"/>
            <a:ext cx="3517120" cy="2602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402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3" name="Rectangle 6152">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A screenshot of a computer&#10;&#10;Description automatically generated">
            <a:extLst>
              <a:ext uri="{FF2B5EF4-FFF2-40B4-BE49-F238E27FC236}">
                <a16:creationId xmlns:a16="http://schemas.microsoft.com/office/drawing/2014/main" id="{94F0D16C-7B61-1A3E-87CA-4CFFD6E138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201" r="-5" b="-5"/>
          <a:stretch/>
        </p:blipFill>
        <p:spPr bwMode="auto">
          <a:xfrm>
            <a:off x="621668" y="623267"/>
            <a:ext cx="5477256" cy="3383280"/>
          </a:xfrm>
          <a:prstGeom prst="rect">
            <a:avLst/>
          </a:prstGeom>
          <a:noFill/>
          <a:extLst>
            <a:ext uri="{909E8E84-426E-40DD-AFC4-6F175D3DCCD1}">
              <a14:hiddenFill xmlns:a14="http://schemas.microsoft.com/office/drawing/2010/main">
                <a:solidFill>
                  <a:srgbClr val="FFFFFF"/>
                </a:solidFill>
              </a14:hiddenFill>
            </a:ext>
          </a:extLst>
        </p:spPr>
      </p:pic>
      <p:sp>
        <p:nvSpPr>
          <p:cNvPr id="6155" name="Right Triangle 6154">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7" name="Rectangle 6156">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6B76490-1A66-02F2-47C3-034B83892CA2}"/>
              </a:ext>
            </a:extLst>
          </p:cNvPr>
          <p:cNvSpPr txBox="1"/>
          <p:nvPr/>
        </p:nvSpPr>
        <p:spPr>
          <a:xfrm>
            <a:off x="6717687" y="744473"/>
            <a:ext cx="4234239" cy="5369054"/>
          </a:xfrm>
          <a:prstGeom prst="rect">
            <a:avLst/>
          </a:prstGeom>
        </p:spPr>
        <p:txBody>
          <a:bodyPr vert="horz" lIns="91440" tIns="45720" rIns="91440" bIns="45720" rtlCol="0" anchor="t">
            <a:noAutofit/>
          </a:bodyPr>
          <a:lstStyle/>
          <a:p>
            <a:pPr indent="-228600" algn="just">
              <a:lnSpc>
                <a:spcPct val="90000"/>
              </a:lnSpc>
              <a:spcAft>
                <a:spcPts val="600"/>
              </a:spcAft>
              <a:buFont typeface="Arial" panose="020B0604020202020204" pitchFamily="34" charset="0"/>
              <a:buChar char="•"/>
            </a:pPr>
            <a:r>
              <a:rPr lang="en-US" sz="1400" u="sng">
                <a:effectLst/>
              </a:rPr>
              <a:t>Observations:</a:t>
            </a:r>
            <a:r>
              <a:rPr lang="en-US" sz="1400">
                <a:effectLst/>
              </a:rPr>
              <a:t> </a:t>
            </a:r>
          </a:p>
          <a:p>
            <a:pPr indent="-228600" algn="just">
              <a:lnSpc>
                <a:spcPct val="90000"/>
              </a:lnSpc>
              <a:spcAft>
                <a:spcPts val="600"/>
              </a:spcAft>
              <a:buFont typeface="Arial" panose="020B0604020202020204" pitchFamily="34" charset="0"/>
              <a:buChar char="•"/>
            </a:pPr>
            <a:endParaRPr lang="en-US" sz="1400">
              <a:effectLst/>
            </a:endParaRPr>
          </a:p>
          <a:p>
            <a:pPr indent="-228600" algn="just">
              <a:lnSpc>
                <a:spcPct val="90000"/>
              </a:lnSpc>
              <a:spcAft>
                <a:spcPts val="600"/>
              </a:spcAft>
              <a:buFont typeface="Arial" panose="020B0604020202020204" pitchFamily="34" charset="0"/>
              <a:buChar char="•"/>
            </a:pPr>
            <a:r>
              <a:rPr lang="en-US" sz="1400">
                <a:effectLst/>
              </a:rPr>
              <a:t>The model achieved an accuracy of 70%, with a balanced accuracy of 69.48%. While the overall accuracy is reasonable, it's important to note the imbalanced nature of the classes, as evident from the higher accuracy for the majority class (0). </a:t>
            </a:r>
            <a:endParaRPr lang="en-US" sz="1400"/>
          </a:p>
          <a:p>
            <a:pPr indent="-228600" algn="just">
              <a:lnSpc>
                <a:spcPct val="90000"/>
              </a:lnSpc>
              <a:spcAft>
                <a:spcPts val="600"/>
              </a:spcAft>
              <a:buFont typeface="Arial" panose="020B0604020202020204" pitchFamily="34" charset="0"/>
              <a:buChar char="•"/>
            </a:pPr>
            <a:r>
              <a:rPr lang="en-US" sz="1400">
                <a:effectLst/>
              </a:rPr>
              <a:t>We will focus on minority class metrics – the model achieved a recall of 0.69 for minority class, an increase from 0.27 without sampling (not shown in the picture) </a:t>
            </a:r>
            <a:endParaRPr lang="en-US" sz="1400"/>
          </a:p>
          <a:p>
            <a:pPr indent="-228600" algn="just">
              <a:lnSpc>
                <a:spcPct val="90000"/>
              </a:lnSpc>
              <a:spcAft>
                <a:spcPts val="600"/>
              </a:spcAft>
              <a:buFont typeface="Arial" panose="020B0604020202020204" pitchFamily="34" charset="0"/>
              <a:buChar char="•"/>
            </a:pPr>
            <a:r>
              <a:rPr lang="en-US" sz="1400">
                <a:effectLst/>
              </a:rPr>
              <a:t>There was an increase in minority class recall when we adjusted the prediction threshold from 0.5 to 0.4, and this reduced the number of false negatives and increased fall positive (which fits our requirement) </a:t>
            </a:r>
            <a:endParaRPr lang="en-US" sz="1400"/>
          </a:p>
          <a:p>
            <a:pPr indent="-228600" algn="just">
              <a:lnSpc>
                <a:spcPct val="90000"/>
              </a:lnSpc>
              <a:spcAft>
                <a:spcPts val="600"/>
              </a:spcAft>
              <a:buFont typeface="Arial" panose="020B0604020202020204" pitchFamily="34" charset="0"/>
              <a:buChar char="•"/>
            </a:pPr>
            <a:r>
              <a:rPr lang="en-US" sz="1400">
                <a:effectLst/>
              </a:rPr>
              <a:t>The number of false negatives dropped from 858 (LOR without SMOTE) to 362, indicating that our model is doing a better job of identifying minority class true positives and thereby not losing out of crucial subscribers </a:t>
            </a:r>
            <a:endParaRPr lang="en-US" sz="1400"/>
          </a:p>
          <a:p>
            <a:pPr indent="-228600" algn="just">
              <a:lnSpc>
                <a:spcPct val="90000"/>
              </a:lnSpc>
              <a:spcAft>
                <a:spcPts val="600"/>
              </a:spcAft>
              <a:buFont typeface="Arial" panose="020B0604020202020204" pitchFamily="34" charset="0"/>
              <a:buChar char="•"/>
            </a:pPr>
            <a:r>
              <a:rPr lang="en-US" sz="1400">
                <a:effectLst/>
              </a:rPr>
              <a:t>The reduction in F-1 score depicts the trade-off between precision and recall </a:t>
            </a:r>
            <a:endParaRPr lang="en-US" sz="1400"/>
          </a:p>
          <a:p>
            <a:pPr indent="-228600" algn="just">
              <a:lnSpc>
                <a:spcPct val="90000"/>
              </a:lnSpc>
              <a:spcAft>
                <a:spcPts val="600"/>
              </a:spcAft>
              <a:buFont typeface="Arial" panose="020B0604020202020204" pitchFamily="34" charset="0"/>
              <a:buChar char="•"/>
            </a:pPr>
            <a:r>
              <a:rPr lang="en-US" sz="1400">
                <a:effectLst/>
              </a:rPr>
              <a:t>We also did </a:t>
            </a:r>
            <a:r>
              <a:rPr lang="en-US" sz="1400" err="1">
                <a:effectLst/>
              </a:rPr>
              <a:t>KFold</a:t>
            </a:r>
            <a:r>
              <a:rPr lang="en-US" sz="1400">
                <a:effectLst/>
              </a:rPr>
              <a:t> model evaluation and noticed these metrics to be similar without much variance in metrics indicating the model generalized </a:t>
            </a:r>
            <a:endParaRPr lang="en-US" sz="1400"/>
          </a:p>
        </p:txBody>
      </p:sp>
      <p:pic>
        <p:nvPicPr>
          <p:cNvPr id="5" name="Picture 8">
            <a:extLst>
              <a:ext uri="{FF2B5EF4-FFF2-40B4-BE49-F238E27FC236}">
                <a16:creationId xmlns:a16="http://schemas.microsoft.com/office/drawing/2014/main" id="{5FE63A96-C4ED-4E90-87A3-F2A53F876D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77" y="4157435"/>
            <a:ext cx="5782291" cy="1956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163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75008-3B00-625B-3553-058125745375}"/>
              </a:ext>
            </a:extLst>
          </p:cNvPr>
          <p:cNvSpPr>
            <a:spLocks noGrp="1"/>
          </p:cNvSpPr>
          <p:nvPr>
            <p:ph type="title"/>
          </p:nvPr>
        </p:nvSpPr>
        <p:spPr/>
        <p:txBody>
          <a:bodyPr/>
          <a:lstStyle/>
          <a:p>
            <a:r>
              <a:rPr lang="en-US"/>
              <a:t>Gaussian Naïve Bayes </a:t>
            </a:r>
          </a:p>
        </p:txBody>
      </p:sp>
      <p:sp>
        <p:nvSpPr>
          <p:cNvPr id="3" name="Content Placeholder 2">
            <a:extLst>
              <a:ext uri="{FF2B5EF4-FFF2-40B4-BE49-F238E27FC236}">
                <a16:creationId xmlns:a16="http://schemas.microsoft.com/office/drawing/2014/main" id="{81B4E577-87A5-3302-4922-7A9EBAEF3E14}"/>
              </a:ext>
            </a:extLst>
          </p:cNvPr>
          <p:cNvSpPr>
            <a:spLocks noGrp="1"/>
          </p:cNvSpPr>
          <p:nvPr>
            <p:ph idx="1"/>
          </p:nvPr>
        </p:nvSpPr>
        <p:spPr>
          <a:xfrm>
            <a:off x="838200" y="1825624"/>
            <a:ext cx="4419600" cy="4478923"/>
          </a:xfrm>
        </p:spPr>
        <p:txBody>
          <a:bodyPr>
            <a:normAutofit lnSpcReduction="10000"/>
          </a:bodyPr>
          <a:lstStyle/>
          <a:p>
            <a:pPr marL="0" indent="0" algn="just">
              <a:buNone/>
            </a:pPr>
            <a:r>
              <a:rPr lang="en-US" sz="1800" b="0" i="0">
                <a:solidFill>
                  <a:srgbClr val="000000"/>
                </a:solidFill>
                <a:effectLst/>
                <a:latin typeface="Calibri" panose="020F0502020204030204" pitchFamily="34" charset="0"/>
              </a:rPr>
              <a:t>Gaussian Naive Bayes is a probabilistic machine learning algorithm that belongs to the family of Naive Bayes classifiers. It is particularly well-suited for classification tasks where features are continuous and assumed to have a Gaussian (normal) distribution. The algorithm is based on Bayes' theorem and makes the "naive" assumption that features are conditionally independent given the class label, which simplifies the calculation of probabilities. </a:t>
            </a:r>
            <a:endParaRPr lang="en-US" sz="1800">
              <a:solidFill>
                <a:srgbClr val="000000"/>
              </a:solidFill>
              <a:latin typeface="Calibri" panose="020F0502020204030204" pitchFamily="34" charset="0"/>
            </a:endParaRPr>
          </a:p>
          <a:p>
            <a:pPr marL="0" indent="0" algn="just">
              <a:buNone/>
            </a:pPr>
            <a:r>
              <a:rPr lang="en-US" sz="1800" b="0" i="0">
                <a:solidFill>
                  <a:srgbClr val="000000"/>
                </a:solidFill>
                <a:effectLst/>
                <a:latin typeface="Calibri" panose="020F0502020204030204" pitchFamily="34" charset="0"/>
              </a:rPr>
              <a:t>While Gaussian Naive Bayes may not capture complex relationships in the data, its simplicity, efficiency, and effectiveness on certain types of data can help us understand our classification tasks, especially in situations where the independence assumption aligns with the underlying data structure.</a:t>
            </a:r>
          </a:p>
          <a:p>
            <a:pPr marL="0" indent="0" algn="just">
              <a:buNone/>
            </a:pPr>
            <a:endParaRPr lang="en-US"/>
          </a:p>
        </p:txBody>
      </p:sp>
      <p:pic>
        <p:nvPicPr>
          <p:cNvPr id="4" name="Picture 3">
            <a:extLst>
              <a:ext uri="{FF2B5EF4-FFF2-40B4-BE49-F238E27FC236}">
                <a16:creationId xmlns:a16="http://schemas.microsoft.com/office/drawing/2014/main" id="{55352905-EEB2-5421-0199-C0CB0A8247E8}"/>
              </a:ext>
            </a:extLst>
          </p:cNvPr>
          <p:cNvPicPr>
            <a:picLocks noChangeAspect="1"/>
          </p:cNvPicPr>
          <p:nvPr/>
        </p:nvPicPr>
        <p:blipFill>
          <a:blip r:embed="rId2"/>
          <a:stretch>
            <a:fillRect/>
          </a:stretch>
        </p:blipFill>
        <p:spPr>
          <a:xfrm>
            <a:off x="5941597" y="1825624"/>
            <a:ext cx="5045242" cy="3491764"/>
          </a:xfrm>
          <a:prstGeom prst="rect">
            <a:avLst/>
          </a:prstGeom>
        </p:spPr>
      </p:pic>
    </p:spTree>
    <p:extLst>
      <p:ext uri="{BB962C8B-B14F-4D97-AF65-F5344CB8AC3E}">
        <p14:creationId xmlns:p14="http://schemas.microsoft.com/office/powerpoint/2010/main" val="160607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9" name="Rectangle 7178">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6796E2ED-FD1C-258C-AC35-FA588F33EA3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2942" y="1202409"/>
            <a:ext cx="2849048" cy="2250748"/>
          </a:xfrm>
          <a:prstGeom prst="rect">
            <a:avLst/>
          </a:prstGeom>
          <a:noFill/>
          <a:extLst>
            <a:ext uri="{909E8E84-426E-40DD-AFC4-6F175D3DCCD1}">
              <a14:hiddenFill xmlns:a14="http://schemas.microsoft.com/office/drawing/2010/main">
                <a:solidFill>
                  <a:srgbClr val="FFFFFF"/>
                </a:solidFill>
              </a14:hiddenFill>
            </a:ext>
          </a:extLst>
        </p:spPr>
      </p:pic>
      <p:sp>
        <p:nvSpPr>
          <p:cNvPr id="7181" name="Right Triangle 7180">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3" name="Rectangle 7182">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a:extLst>
              <a:ext uri="{FF2B5EF4-FFF2-40B4-BE49-F238E27FC236}">
                <a16:creationId xmlns:a16="http://schemas.microsoft.com/office/drawing/2014/main" id="{E0605E17-5B0B-FED7-D386-EF69EA01FD7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13936" y="1320464"/>
            <a:ext cx="2809319" cy="18059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D44815E-8BD0-C598-357C-6A23A7B8853F}"/>
              </a:ext>
            </a:extLst>
          </p:cNvPr>
          <p:cNvSpPr txBox="1"/>
          <p:nvPr/>
        </p:nvSpPr>
        <p:spPr>
          <a:xfrm>
            <a:off x="6818812" y="962715"/>
            <a:ext cx="4245428" cy="4849007"/>
          </a:xfrm>
          <a:prstGeom prst="rect">
            <a:avLst/>
          </a:prstGeom>
        </p:spPr>
        <p:txBody>
          <a:bodyPr vert="horz" lIns="91440" tIns="45720" rIns="91440" bIns="45720" rtlCol="0" anchor="t">
            <a:noAutofit/>
          </a:bodyPr>
          <a:lstStyle/>
          <a:p>
            <a:pPr indent="-228600" algn="just">
              <a:lnSpc>
                <a:spcPct val="90000"/>
              </a:lnSpc>
              <a:spcAft>
                <a:spcPts val="600"/>
              </a:spcAft>
              <a:buFont typeface="Arial" panose="020B0604020202020204" pitchFamily="34" charset="0"/>
              <a:buChar char="•"/>
            </a:pPr>
            <a:r>
              <a:rPr lang="en-US" sz="1600" u="sng">
                <a:effectLst/>
              </a:rPr>
              <a:t>Observations:</a:t>
            </a:r>
            <a:r>
              <a:rPr lang="en-US" sz="1600">
                <a:effectLst/>
              </a:rPr>
              <a:t> </a:t>
            </a:r>
          </a:p>
          <a:p>
            <a:pPr indent="-228600" algn="just">
              <a:lnSpc>
                <a:spcPct val="90000"/>
              </a:lnSpc>
              <a:spcAft>
                <a:spcPts val="600"/>
              </a:spcAft>
              <a:buFont typeface="Arial" panose="020B0604020202020204" pitchFamily="34" charset="0"/>
              <a:buChar char="•"/>
            </a:pPr>
            <a:endParaRPr lang="en-US" sz="1600">
              <a:effectLst/>
            </a:endParaRPr>
          </a:p>
          <a:p>
            <a:pPr indent="-228600" algn="just">
              <a:lnSpc>
                <a:spcPct val="90000"/>
              </a:lnSpc>
              <a:spcAft>
                <a:spcPts val="600"/>
              </a:spcAft>
              <a:buFont typeface="Arial" panose="020B0604020202020204" pitchFamily="34" charset="0"/>
              <a:buChar char="•"/>
            </a:pPr>
            <a:r>
              <a:rPr lang="en-US" sz="1600">
                <a:effectLst/>
              </a:rPr>
              <a:t>The model achieved an accuracy of 81%, with a balanced accuracy of 66.99%. The overall accuracy was better than Logistic Regression but that doesn’t explain the entire story as we are more interested in recall for minority class </a:t>
            </a:r>
            <a:endParaRPr lang="en-US" sz="1600"/>
          </a:p>
          <a:p>
            <a:pPr indent="-228600" algn="just">
              <a:lnSpc>
                <a:spcPct val="90000"/>
              </a:lnSpc>
              <a:spcAft>
                <a:spcPts val="600"/>
              </a:spcAft>
              <a:buFont typeface="Arial" panose="020B0604020202020204" pitchFamily="34" charset="0"/>
              <a:buChar char="•"/>
            </a:pPr>
            <a:r>
              <a:rPr lang="en-US" sz="1600">
                <a:effectLst/>
              </a:rPr>
              <a:t>The model achieved a recall of 0.49 for minority class, an increase from 0.36 without sampling (not shown in the picture) suggesting that it could not capture intricate details like the logistic regression model </a:t>
            </a:r>
            <a:endParaRPr lang="en-US" sz="1600"/>
          </a:p>
          <a:p>
            <a:pPr indent="-228600" algn="just">
              <a:lnSpc>
                <a:spcPct val="90000"/>
              </a:lnSpc>
              <a:spcAft>
                <a:spcPts val="600"/>
              </a:spcAft>
              <a:buFont typeface="Arial" panose="020B0604020202020204" pitchFamily="34" charset="0"/>
              <a:buChar char="•"/>
            </a:pPr>
            <a:r>
              <a:rPr lang="en-US" sz="1600">
                <a:effectLst/>
              </a:rPr>
              <a:t>The number of false negatives dropped from 710 (GNB without SMOTE) to 573, indicating that our model is doing a better job of identifying minority class true positives but just identifying ~50% of true positives thereby losing out on half the actual subscribers </a:t>
            </a:r>
            <a:endParaRPr lang="en-US" sz="1600"/>
          </a:p>
          <a:p>
            <a:pPr indent="-228600" algn="just">
              <a:lnSpc>
                <a:spcPct val="90000"/>
              </a:lnSpc>
              <a:spcAft>
                <a:spcPts val="600"/>
              </a:spcAft>
              <a:buFont typeface="Arial" panose="020B0604020202020204" pitchFamily="34" charset="0"/>
              <a:buChar char="•"/>
            </a:pPr>
            <a:r>
              <a:rPr lang="en-US" sz="1600">
                <a:effectLst/>
              </a:rPr>
              <a:t>F-1 score did not change significantly  </a:t>
            </a:r>
            <a:endParaRPr lang="en-US" sz="1600"/>
          </a:p>
          <a:p>
            <a:pPr indent="-228600" algn="just">
              <a:lnSpc>
                <a:spcPct val="90000"/>
              </a:lnSpc>
              <a:spcAft>
                <a:spcPts val="600"/>
              </a:spcAft>
              <a:buFont typeface="Arial" panose="020B0604020202020204" pitchFamily="34" charset="0"/>
              <a:buChar char="•"/>
            </a:pPr>
            <a:r>
              <a:rPr lang="en-US" sz="1600">
                <a:effectLst/>
              </a:rPr>
              <a:t>We also did </a:t>
            </a:r>
            <a:r>
              <a:rPr lang="en-US" sz="1600" err="1">
                <a:effectLst/>
              </a:rPr>
              <a:t>KFold</a:t>
            </a:r>
            <a:r>
              <a:rPr lang="en-US" sz="1600">
                <a:effectLst/>
              </a:rPr>
              <a:t> model evaluation and noticed these metrics to be similar without much variance </a:t>
            </a:r>
            <a:endParaRPr lang="en-US" sz="1600"/>
          </a:p>
        </p:txBody>
      </p:sp>
      <p:pic>
        <p:nvPicPr>
          <p:cNvPr id="4" name="Picture 8">
            <a:extLst>
              <a:ext uri="{FF2B5EF4-FFF2-40B4-BE49-F238E27FC236}">
                <a16:creationId xmlns:a16="http://schemas.microsoft.com/office/drawing/2014/main" id="{EF130249-3F6F-1AD0-DB90-AF76FE53D6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401" y="3699024"/>
            <a:ext cx="5571069" cy="1913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53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75008-3B00-625B-3553-058125745375}"/>
              </a:ext>
            </a:extLst>
          </p:cNvPr>
          <p:cNvSpPr>
            <a:spLocks noGrp="1"/>
          </p:cNvSpPr>
          <p:nvPr>
            <p:ph type="title"/>
          </p:nvPr>
        </p:nvSpPr>
        <p:spPr/>
        <p:txBody>
          <a:bodyPr/>
          <a:lstStyle/>
          <a:p>
            <a:r>
              <a:rPr lang="en-US"/>
              <a:t>Support Vector Machines (SVM) </a:t>
            </a:r>
          </a:p>
        </p:txBody>
      </p:sp>
      <p:sp>
        <p:nvSpPr>
          <p:cNvPr id="3" name="Content Placeholder 2">
            <a:extLst>
              <a:ext uri="{FF2B5EF4-FFF2-40B4-BE49-F238E27FC236}">
                <a16:creationId xmlns:a16="http://schemas.microsoft.com/office/drawing/2014/main" id="{81B4E577-87A5-3302-4922-7A9EBAEF3E14}"/>
              </a:ext>
            </a:extLst>
          </p:cNvPr>
          <p:cNvSpPr>
            <a:spLocks noGrp="1"/>
          </p:cNvSpPr>
          <p:nvPr>
            <p:ph idx="1"/>
          </p:nvPr>
        </p:nvSpPr>
        <p:spPr>
          <a:xfrm>
            <a:off x="962526" y="1864895"/>
            <a:ext cx="4264193" cy="3692281"/>
          </a:xfrm>
        </p:spPr>
        <p:txBody>
          <a:bodyPr>
            <a:noAutofit/>
          </a:bodyPr>
          <a:lstStyle/>
          <a:p>
            <a:pPr marL="0" indent="0" algn="just">
              <a:buNone/>
            </a:pPr>
            <a:r>
              <a:rPr lang="en-US" sz="1700" b="0" i="0">
                <a:solidFill>
                  <a:srgbClr val="000000"/>
                </a:solidFill>
                <a:effectLst/>
                <a:latin typeface="Calibri" panose="020F0502020204030204" pitchFamily="34" charset="0"/>
              </a:rPr>
              <a:t>SVMs are a class of supervised machine learning algorithms used for classification and regression tasks. They belong to the family of discriminative classifiers and are particularly powerful in high-dimensional spaces. They are widely employed in various domains, including finance, biology, and image processing. SVMs seek to draw an optimal line, or hyperplane, in a high-dimensional space, effectively demarcating different classes within the data.</a:t>
            </a:r>
            <a:endParaRPr lang="en-US" sz="1700"/>
          </a:p>
        </p:txBody>
      </p:sp>
      <p:pic>
        <p:nvPicPr>
          <p:cNvPr id="3076" name="Picture 4" descr="Soft-margin SVM example: the encircled samples are correctly... | Download  Scientific Diagram">
            <a:extLst>
              <a:ext uri="{FF2B5EF4-FFF2-40B4-BE49-F238E27FC236}">
                <a16:creationId xmlns:a16="http://schemas.microsoft.com/office/drawing/2014/main" id="{2F7BFFB0-5556-B7F3-B1FC-3B90670449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3515" y="1690688"/>
            <a:ext cx="4097755" cy="386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376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A blue and orange dots&#10;&#10;Description automatically generated">
            <a:extLst>
              <a:ext uri="{FF2B5EF4-FFF2-40B4-BE49-F238E27FC236}">
                <a16:creationId xmlns:a16="http://schemas.microsoft.com/office/drawing/2014/main" id="{81572741-E60F-4804-75CA-7BF0087E0C8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9506" y="1288053"/>
            <a:ext cx="3044442" cy="23510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a:extLst>
              <a:ext uri="{FF2B5EF4-FFF2-40B4-BE49-F238E27FC236}">
                <a16:creationId xmlns:a16="http://schemas.microsoft.com/office/drawing/2014/main" id="{24651B52-AD7E-48DB-D2FF-49540271121B}"/>
              </a:ext>
            </a:extLst>
          </p:cNvPr>
          <p:cNvPicPr>
            <a:picLocks noChangeAspect="1"/>
          </p:cNvPicPr>
          <p:nvPr/>
        </p:nvPicPr>
        <p:blipFill>
          <a:blip r:embed="rId3"/>
          <a:stretch>
            <a:fillRect/>
          </a:stretch>
        </p:blipFill>
        <p:spPr>
          <a:xfrm>
            <a:off x="621676" y="3855571"/>
            <a:ext cx="5298894" cy="2106311"/>
          </a:xfrm>
          <a:prstGeom prst="rect">
            <a:avLst/>
          </a:prstGeom>
        </p:spPr>
      </p:pic>
      <p:sp>
        <p:nvSpPr>
          <p:cNvPr id="8201" name="Right Triangle 8200">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3" name="Rectangle 8202">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A screenshot of a computer&#10;&#10;Description automatically generated">
            <a:extLst>
              <a:ext uri="{FF2B5EF4-FFF2-40B4-BE49-F238E27FC236}">
                <a16:creationId xmlns:a16="http://schemas.microsoft.com/office/drawing/2014/main" id="{8CF50E17-50CC-87D2-5833-FA6FF915287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31990" y="1423523"/>
            <a:ext cx="2835616" cy="21063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404949-84F9-0195-F675-9EDA8F99D49F}"/>
              </a:ext>
            </a:extLst>
          </p:cNvPr>
          <p:cNvSpPr txBox="1"/>
          <p:nvPr/>
        </p:nvSpPr>
        <p:spPr>
          <a:xfrm>
            <a:off x="6855238" y="1288053"/>
            <a:ext cx="4065311" cy="490645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gn="just">
              <a:lnSpc>
                <a:spcPct val="90000"/>
              </a:lnSpc>
              <a:spcAft>
                <a:spcPts val="600"/>
              </a:spcAft>
              <a:buFont typeface="Arial" panose="020B0604020202020204" pitchFamily="34" charset="0"/>
              <a:buChar char="•"/>
            </a:pPr>
            <a:r>
              <a:rPr lang="en-US" sz="1600" u="sng"/>
              <a:t>Observations:</a:t>
            </a:r>
            <a:endParaRPr lang="en-US" sz="1600"/>
          </a:p>
          <a:p>
            <a:pPr marL="285750" indent="-228600" algn="just">
              <a:lnSpc>
                <a:spcPct val="90000"/>
              </a:lnSpc>
              <a:spcAft>
                <a:spcPts val="600"/>
              </a:spcAft>
              <a:buFont typeface="Arial" panose="020B0604020202020204" pitchFamily="34" charset="0"/>
              <a:buChar char="•"/>
            </a:pPr>
            <a:r>
              <a:rPr lang="en-US" sz="1600"/>
              <a:t>The model achieved training accuracy of 78.4%, testing accuracy of 76.24% with a balanced accuracy of 72.31% with 500 samples each of class -1 and 1. </a:t>
            </a:r>
          </a:p>
          <a:p>
            <a:pPr marL="285750" indent="-228600" algn="just">
              <a:lnSpc>
                <a:spcPct val="90000"/>
              </a:lnSpc>
              <a:spcAft>
                <a:spcPts val="600"/>
              </a:spcAft>
              <a:buFont typeface="Arial" panose="020B0604020202020204" pitchFamily="34" charset="0"/>
              <a:buChar char="•"/>
            </a:pPr>
            <a:r>
              <a:rPr lang="en-US" sz="1600"/>
              <a:t>The model achieved a recall of 0.67 for minority class, slightly lower than Logistic Regression model</a:t>
            </a:r>
          </a:p>
          <a:p>
            <a:pPr marL="285750" indent="-228600" algn="just">
              <a:lnSpc>
                <a:spcPct val="90000"/>
              </a:lnSpc>
              <a:spcAft>
                <a:spcPts val="600"/>
              </a:spcAft>
              <a:buFont typeface="Arial" panose="020B0604020202020204" pitchFamily="34" charset="0"/>
              <a:buChar char="•"/>
            </a:pPr>
            <a:r>
              <a:rPr lang="en-US" sz="1600"/>
              <a:t>The number of false negatives were 301, indicating that our model is doing a better job of identifying minority class true positives and reducing the number of false negatives</a:t>
            </a:r>
          </a:p>
          <a:p>
            <a:pPr marL="285750" indent="-228600" algn="just">
              <a:lnSpc>
                <a:spcPct val="90000"/>
              </a:lnSpc>
              <a:spcAft>
                <a:spcPts val="600"/>
              </a:spcAft>
              <a:buFont typeface="Arial" panose="020B0604020202020204" pitchFamily="34" charset="0"/>
              <a:buChar char="•"/>
            </a:pPr>
            <a:r>
              <a:rPr lang="en-US" sz="1600"/>
              <a:t>Different values of C were tested and C&gt;0.8 increased the training accuracy which indicated that the model was overfitting to the intricacies in the dataset as we also observed a decrease in testing accuracy</a:t>
            </a:r>
          </a:p>
          <a:p>
            <a:pPr indent="-228600" algn="just">
              <a:lnSpc>
                <a:spcPct val="90000"/>
              </a:lnSpc>
              <a:spcAft>
                <a:spcPts val="600"/>
              </a:spcAft>
              <a:buFont typeface="Arial" panose="020B0604020202020204" pitchFamily="34" charset="0"/>
              <a:buChar char="•"/>
            </a:pPr>
            <a:endParaRPr lang="en-US" sz="1600"/>
          </a:p>
        </p:txBody>
      </p:sp>
    </p:spTree>
    <p:extLst>
      <p:ext uri="{BB962C8B-B14F-4D97-AF65-F5344CB8AC3E}">
        <p14:creationId xmlns:p14="http://schemas.microsoft.com/office/powerpoint/2010/main" val="4158338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Tech 1080P, 2K, 4K, 5K HD wallpapers free download | Wallpaper Flare">
            <a:extLst>
              <a:ext uri="{FF2B5EF4-FFF2-40B4-BE49-F238E27FC236}">
                <a16:creationId xmlns:a16="http://schemas.microsoft.com/office/drawing/2014/main" id="{774D1D1E-5850-C40C-4194-72E6F4D0A4DF}"/>
              </a:ext>
            </a:extLst>
          </p:cNvPr>
          <p:cNvPicPr>
            <a:picLocks noChangeAspect="1"/>
          </p:cNvPicPr>
          <p:nvPr/>
        </p:nvPicPr>
        <p:blipFill rotWithShape="1">
          <a:blip r:embed="rId2">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6FB9A8A7-34DB-D858-C5F0-C955B5043F9F}"/>
              </a:ext>
            </a:extLst>
          </p:cNvPr>
          <p:cNvSpPr>
            <a:spLocks noGrp="1"/>
          </p:cNvSpPr>
          <p:nvPr>
            <p:ph type="title"/>
          </p:nvPr>
        </p:nvSpPr>
        <p:spPr>
          <a:xfrm>
            <a:off x="965200" y="965200"/>
            <a:ext cx="10261600" cy="3564869"/>
          </a:xfrm>
        </p:spPr>
        <p:txBody>
          <a:bodyPr vert="horz" lIns="91440" tIns="45720" rIns="91440" bIns="45720" rtlCol="0" anchor="b">
            <a:normAutofit/>
          </a:bodyPr>
          <a:lstStyle/>
          <a:p>
            <a:r>
              <a:rPr lang="en-US" sz="11500">
                <a:ln w="22225">
                  <a:solidFill>
                    <a:schemeClr val="tx1"/>
                  </a:solidFill>
                  <a:miter lim="800000"/>
                </a:ln>
                <a:noFill/>
              </a:rPr>
              <a:t>Conclusion</a:t>
            </a:r>
          </a:p>
        </p:txBody>
      </p:sp>
    </p:spTree>
    <p:extLst>
      <p:ext uri="{BB962C8B-B14F-4D97-AF65-F5344CB8AC3E}">
        <p14:creationId xmlns:p14="http://schemas.microsoft.com/office/powerpoint/2010/main" val="3487760857"/>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D9CCCC-3950-7E85-1F22-4F10D7446665}"/>
              </a:ext>
            </a:extLst>
          </p:cNvPr>
          <p:cNvSpPr txBox="1"/>
          <p:nvPr/>
        </p:nvSpPr>
        <p:spPr>
          <a:xfrm>
            <a:off x="393916" y="757646"/>
            <a:ext cx="11140587" cy="5355312"/>
          </a:xfrm>
          <a:prstGeom prst="rect">
            <a:avLst/>
          </a:prstGeom>
          <a:noFill/>
        </p:spPr>
        <p:txBody>
          <a:bodyPr wrap="square">
            <a:spAutoFit/>
          </a:bodyPr>
          <a:lstStyle/>
          <a:p>
            <a:pPr algn="just"/>
            <a:r>
              <a:rPr lang="en-US" sz="1800" b="1">
                <a:ea typeface="+mn-lt"/>
                <a:cs typeface="+mn-lt"/>
              </a:rPr>
              <a:t>Enhanced Minority Class Identification</a:t>
            </a:r>
            <a:r>
              <a:rPr lang="en-US" sz="1800">
                <a:ea typeface="+mn-lt"/>
                <a:cs typeface="+mn-lt"/>
              </a:rPr>
              <a:t>: Across all models, there was a significant improvement in identifying minority class (potential subscribers), with Logistic Regression showing the highest increase in recall, thereby effectively targeting potential subscribers.</a:t>
            </a:r>
          </a:p>
          <a:p>
            <a:pPr algn="just"/>
            <a:endParaRPr lang="en-US"/>
          </a:p>
          <a:p>
            <a:pPr algn="just"/>
            <a:r>
              <a:rPr lang="en-US" sz="1800" b="1">
                <a:ea typeface="+mn-lt"/>
                <a:cs typeface="+mn-lt"/>
              </a:rPr>
              <a:t>Balanced Accuracy Achievements</a:t>
            </a:r>
            <a:r>
              <a:rPr lang="en-US" sz="1800">
                <a:ea typeface="+mn-lt"/>
                <a:cs typeface="+mn-lt"/>
              </a:rPr>
              <a:t>: The models demonstrated reasonable balanced accuracy, with Logistic Regression standing out at 69.48%, indicating a strong performance in handling imbalanced class distributions.</a:t>
            </a:r>
          </a:p>
          <a:p>
            <a:pPr algn="just"/>
            <a:endParaRPr lang="en-US"/>
          </a:p>
          <a:p>
            <a:pPr algn="just"/>
            <a:r>
              <a:rPr lang="en-US" sz="1800" b="1">
                <a:ea typeface="+mn-lt"/>
                <a:cs typeface="+mn-lt"/>
              </a:rPr>
              <a:t>Effective Sampling Techniques</a:t>
            </a:r>
            <a:r>
              <a:rPr lang="en-US" sz="1800">
                <a:ea typeface="+mn-lt"/>
                <a:cs typeface="+mn-lt"/>
              </a:rPr>
              <a:t>: The use of SMOTE and other resampling techniques in all models notably reduced the number of false negatives, thus enabling better identification of true positives, which is crucial for accurately predicting subscriber behavior.</a:t>
            </a:r>
          </a:p>
          <a:p>
            <a:pPr algn="just"/>
            <a:endParaRPr lang="en-US"/>
          </a:p>
          <a:p>
            <a:pPr algn="just"/>
            <a:r>
              <a:rPr lang="en-US" sz="1800" b="1">
                <a:ea typeface="+mn-lt"/>
                <a:cs typeface="+mn-lt"/>
              </a:rPr>
              <a:t>Adaptive Thresholding Benefits</a:t>
            </a:r>
            <a:r>
              <a:rPr lang="en-US" sz="1800">
                <a:ea typeface="+mn-lt"/>
                <a:cs typeface="+mn-lt"/>
              </a:rPr>
              <a:t>: Adjusting the prediction threshold in Logistic Regression improved recall for the minority class, demonstrating the model's flexibility and effectiveness in optimizing for real-world applications where capturing more potential subscribers is key.</a:t>
            </a:r>
          </a:p>
          <a:p>
            <a:pPr algn="just"/>
            <a:endParaRPr lang="en-US"/>
          </a:p>
          <a:p>
            <a:pPr algn="just"/>
            <a:r>
              <a:rPr lang="en-US" sz="1800" b="1">
                <a:ea typeface="+mn-lt"/>
                <a:cs typeface="+mn-lt"/>
              </a:rPr>
              <a:t>Generalization and Reliability</a:t>
            </a:r>
            <a:r>
              <a:rPr lang="en-US" sz="1800">
                <a:ea typeface="+mn-lt"/>
                <a:cs typeface="+mn-lt"/>
              </a:rPr>
              <a:t>: The </a:t>
            </a:r>
            <a:r>
              <a:rPr lang="en-US" sz="1800" err="1">
                <a:ea typeface="+mn-lt"/>
                <a:cs typeface="+mn-lt"/>
              </a:rPr>
              <a:t>KFold</a:t>
            </a:r>
            <a:r>
              <a:rPr lang="en-US" sz="1800">
                <a:ea typeface="+mn-lt"/>
                <a:cs typeface="+mn-lt"/>
              </a:rPr>
              <a:t> model evaluation indicated minimal variance in metrics across folds for all models, suggesting that the models are well-generalized and reliable for practical use in predicting customer subscription tendencies in bank marketing scenarios.</a:t>
            </a:r>
            <a:endParaRPr lang="en-US"/>
          </a:p>
          <a:p>
            <a:pPr algn="just"/>
            <a:endParaRPr lang="en-US">
              <a:cs typeface="Calibri"/>
            </a:endParaRPr>
          </a:p>
        </p:txBody>
      </p:sp>
    </p:spTree>
    <p:extLst>
      <p:ext uri="{BB962C8B-B14F-4D97-AF65-F5344CB8AC3E}">
        <p14:creationId xmlns:p14="http://schemas.microsoft.com/office/powerpoint/2010/main" val="3707623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F1927-F9A8-8F15-A074-823402C1478E}"/>
              </a:ext>
            </a:extLst>
          </p:cNvPr>
          <p:cNvSpPr>
            <a:spLocks noGrp="1"/>
          </p:cNvSpPr>
          <p:nvPr>
            <p:ph type="title"/>
          </p:nvPr>
        </p:nvSpPr>
        <p:spPr>
          <a:xfrm>
            <a:off x="833582" y="607156"/>
            <a:ext cx="10515600" cy="1325563"/>
          </a:xfrm>
        </p:spPr>
        <p:txBody>
          <a:bodyPr/>
          <a:lstStyle/>
          <a:p>
            <a:r>
              <a:rPr lang="en-US"/>
              <a:t>References</a:t>
            </a:r>
          </a:p>
        </p:txBody>
      </p:sp>
      <p:sp>
        <p:nvSpPr>
          <p:cNvPr id="4" name="TextBox 3">
            <a:extLst>
              <a:ext uri="{FF2B5EF4-FFF2-40B4-BE49-F238E27FC236}">
                <a16:creationId xmlns:a16="http://schemas.microsoft.com/office/drawing/2014/main" id="{9BA4E003-27D8-2E80-3F96-F3758FA8256E}"/>
              </a:ext>
            </a:extLst>
          </p:cNvPr>
          <p:cNvSpPr txBox="1"/>
          <p:nvPr/>
        </p:nvSpPr>
        <p:spPr>
          <a:xfrm>
            <a:off x="842817" y="1932718"/>
            <a:ext cx="8497126" cy="35667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mj-lt"/>
              <a:buAutoNum type="arabicPeriod"/>
            </a:pPr>
            <a:r>
              <a:rPr lang="en-US">
                <a:ea typeface="+mn-lt"/>
                <a:cs typeface="+mn-lt"/>
                <a:hlinkClick r:id="rId2"/>
              </a:rPr>
              <a:t>https://archive.ics.uci.edu/dataset/222/bank+marketing</a:t>
            </a:r>
            <a:endParaRPr lang="en-US">
              <a:ea typeface="+mn-lt"/>
              <a:cs typeface="+mn-lt"/>
            </a:endParaRPr>
          </a:p>
          <a:p>
            <a:pPr marL="342900" indent="-342900" algn="just">
              <a:buAutoNum type="arabicPeriod"/>
            </a:pPr>
            <a:endParaRPr lang="en-US">
              <a:ea typeface="+mn-lt"/>
              <a:cs typeface="+mn-lt"/>
            </a:endParaRPr>
          </a:p>
          <a:p>
            <a:pPr marL="342900" indent="-342900" algn="just">
              <a:buFontTx/>
              <a:buAutoNum type="arabicPeriod"/>
            </a:pPr>
            <a:r>
              <a:rPr lang="en-US">
                <a:ea typeface="+mn-lt"/>
                <a:cs typeface="+mn-lt"/>
                <a:hlinkClick r:id="rId3"/>
              </a:rPr>
              <a:t>https://github.com/theamiteshtripathi/BankMarketingSegmentation</a:t>
            </a:r>
            <a:endParaRPr lang="en-US">
              <a:ea typeface="+mn-lt"/>
              <a:cs typeface="+mn-lt"/>
            </a:endParaRPr>
          </a:p>
          <a:p>
            <a:pPr marL="342900" indent="-342900" algn="just">
              <a:buFontTx/>
              <a:buAutoNum type="arabicPeriod"/>
            </a:pPr>
            <a:endParaRPr lang="en-US">
              <a:ea typeface="+mn-lt"/>
              <a:cs typeface="+mn-lt"/>
            </a:endParaRPr>
          </a:p>
          <a:p>
            <a:pPr marL="342900" indent="-342900" algn="just">
              <a:buAutoNum type="arabicPeriod"/>
            </a:pPr>
            <a:r>
              <a:rPr lang="en-US">
                <a:ea typeface="+mn-lt"/>
                <a:cs typeface="+mn-lt"/>
                <a:hlinkClick r:id="rId4"/>
              </a:rPr>
              <a:t>https://towardsdatascience.com/a-short-tutorial-on-naive-bayes-classification-with-implementation-2f69183d8ce1</a:t>
            </a:r>
            <a:endParaRPr lang="en-US">
              <a:ea typeface="+mn-lt"/>
              <a:cs typeface="+mn-lt"/>
            </a:endParaRPr>
          </a:p>
          <a:p>
            <a:pPr marL="342900" indent="-342900" algn="just">
              <a:buAutoNum type="arabicPeriod"/>
            </a:pPr>
            <a:endParaRPr lang="en-US">
              <a:ea typeface="+mn-lt"/>
              <a:cs typeface="+mn-lt"/>
            </a:endParaRPr>
          </a:p>
          <a:p>
            <a:pPr marL="342900" indent="-342900" algn="just">
              <a:buAutoNum type="arabicPeriod"/>
            </a:pPr>
            <a:r>
              <a:rPr lang="en-US">
                <a:ea typeface="+mn-lt"/>
                <a:cs typeface="+mn-lt"/>
                <a:hlinkClick r:id="rId5"/>
              </a:rPr>
              <a:t>https://www.researchgate.net/publication/228845263_An_Empirical_Study_of_the_Naive_Bayes_Classifier</a:t>
            </a:r>
          </a:p>
          <a:p>
            <a:pPr marL="342900" indent="-342900" algn="just">
              <a:buAutoNum type="arabicPeriod"/>
            </a:pPr>
            <a:endParaRPr lang="en-US">
              <a:ea typeface="+mn-lt"/>
              <a:cs typeface="+mn-lt"/>
            </a:endParaRPr>
          </a:p>
          <a:p>
            <a:pPr marL="342900" indent="-342900" algn="just">
              <a:buAutoNum type="arabicPeriod"/>
            </a:pPr>
            <a:r>
              <a:rPr lang="en-US">
                <a:ea typeface="+mn-lt"/>
                <a:cs typeface="+mn-lt"/>
                <a:hlinkClick r:id="rId6"/>
              </a:rPr>
              <a:t>https://link.springer.com/article/10.1007/BF00994018</a:t>
            </a:r>
          </a:p>
          <a:p>
            <a:pPr marL="342900" indent="-342900" algn="just">
              <a:buAutoNum type="arabicPeriod"/>
            </a:pPr>
            <a:endParaRPr lang="en-US" sz="1200">
              <a:ea typeface="+mn-lt"/>
              <a:cs typeface="+mn-lt"/>
            </a:endParaRPr>
          </a:p>
          <a:p>
            <a:pPr marL="342900" indent="-342900" algn="just">
              <a:buAutoNum type="arabicPeriod"/>
            </a:pPr>
            <a:r>
              <a:rPr lang="en-US">
                <a:ea typeface="+mn-lt"/>
                <a:cs typeface="+mn-lt"/>
                <a:hlinkClick r:id="rId7"/>
              </a:rPr>
              <a:t>http://</a:t>
            </a:r>
            <a:r>
              <a:rPr lang="en-US" err="1">
                <a:ea typeface="+mn-lt"/>
                <a:cs typeface="+mn-lt"/>
                <a:hlinkClick r:id="rId7"/>
              </a:rPr>
              <a:t>deeplearning.stanford.edu</a:t>
            </a:r>
            <a:r>
              <a:rPr lang="en-US">
                <a:ea typeface="+mn-lt"/>
                <a:cs typeface="+mn-lt"/>
                <a:hlinkClick r:id="rId7"/>
              </a:rPr>
              <a:t>/tutorial/supervised/</a:t>
            </a:r>
            <a:r>
              <a:rPr lang="en-US" err="1">
                <a:ea typeface="+mn-lt"/>
                <a:cs typeface="+mn-lt"/>
                <a:hlinkClick r:id="rId7"/>
              </a:rPr>
              <a:t>LogisticRegression</a:t>
            </a:r>
            <a:r>
              <a:rPr lang="en-US">
                <a:ea typeface="+mn-lt"/>
                <a:cs typeface="+mn-lt"/>
                <a:hlinkClick r:id="rId7"/>
              </a:rPr>
              <a:t>/</a:t>
            </a:r>
            <a:endParaRPr lang="en-US">
              <a:ea typeface="+mn-lt"/>
              <a:cs typeface="+mn-lt"/>
            </a:endParaRPr>
          </a:p>
        </p:txBody>
      </p:sp>
    </p:spTree>
    <p:extLst>
      <p:ext uri="{BB962C8B-B14F-4D97-AF65-F5344CB8AC3E}">
        <p14:creationId xmlns:p14="http://schemas.microsoft.com/office/powerpoint/2010/main" val="3081753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yellow background with sketched light beams and cord">
            <a:extLst>
              <a:ext uri="{FF2B5EF4-FFF2-40B4-BE49-F238E27FC236}">
                <a16:creationId xmlns:a16="http://schemas.microsoft.com/office/drawing/2014/main" id="{306DA542-A7BA-7DAA-B679-67057A076B42}"/>
              </a:ext>
            </a:extLst>
          </p:cNvPr>
          <p:cNvPicPr>
            <a:picLocks noChangeAspect="1"/>
          </p:cNvPicPr>
          <p:nvPr/>
        </p:nvPicPr>
        <p:blipFill rotWithShape="1">
          <a:blip r:embed="rId2"/>
          <a:srcRect l="26530" t="9091" r="2801" b="1"/>
          <a:stretch/>
        </p:blipFill>
        <p:spPr>
          <a:xfrm>
            <a:off x="3523488" y="10"/>
            <a:ext cx="8668512" cy="6857990"/>
          </a:xfrm>
          <a:prstGeom prst="rect">
            <a:avLst/>
          </a:prstGeom>
        </p:spPr>
      </p:pic>
      <p:sp>
        <p:nvSpPr>
          <p:cNvPr id="21" name="Rectangle 2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D4C7E5-1239-0E99-A8A9-ECCAC7C8B289}"/>
              </a:ext>
            </a:extLst>
          </p:cNvPr>
          <p:cNvSpPr>
            <a:spLocks noGrp="1"/>
          </p:cNvSpPr>
          <p:nvPr>
            <p:ph type="title"/>
          </p:nvPr>
        </p:nvSpPr>
        <p:spPr>
          <a:xfrm>
            <a:off x="371094" y="1161288"/>
            <a:ext cx="3438144" cy="1124712"/>
          </a:xfrm>
        </p:spPr>
        <p:txBody>
          <a:bodyPr anchor="b">
            <a:normAutofit/>
          </a:bodyPr>
          <a:lstStyle/>
          <a:p>
            <a:r>
              <a:rPr lang="en-US" sz="2800"/>
              <a:t>Objective</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1EF688F-D161-30E6-9615-81208164C3ED}"/>
              </a:ext>
            </a:extLst>
          </p:cNvPr>
          <p:cNvSpPr>
            <a:spLocks noGrp="1"/>
          </p:cNvSpPr>
          <p:nvPr>
            <p:ph idx="1"/>
          </p:nvPr>
        </p:nvSpPr>
        <p:spPr>
          <a:xfrm>
            <a:off x="371094" y="2718054"/>
            <a:ext cx="3438906" cy="3207258"/>
          </a:xfrm>
        </p:spPr>
        <p:txBody>
          <a:bodyPr anchor="t">
            <a:normAutofit/>
          </a:bodyPr>
          <a:lstStyle/>
          <a:p>
            <a:pPr marL="0" indent="0">
              <a:buNone/>
            </a:pPr>
            <a:r>
              <a:rPr lang="en-US" sz="1700"/>
              <a:t>The project intends to improve a bank's marketing strategy and increase revenue by predicting whether a consumer would subscribe to a bank's term deposit plan. By evaluating which customers are most likely to sign up for a term deposit, the bank may better target its marketing efforts.</a:t>
            </a:r>
          </a:p>
        </p:txBody>
      </p:sp>
    </p:spTree>
    <p:extLst>
      <p:ext uri="{BB962C8B-B14F-4D97-AF65-F5344CB8AC3E}">
        <p14:creationId xmlns:p14="http://schemas.microsoft.com/office/powerpoint/2010/main" val="3362722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green lights in a dark room&#10;&#10;Description automatically generated">
            <a:extLst>
              <a:ext uri="{FF2B5EF4-FFF2-40B4-BE49-F238E27FC236}">
                <a16:creationId xmlns:a16="http://schemas.microsoft.com/office/drawing/2014/main" id="{6FF9F19E-69E6-E66E-86AC-D25AE2DCF15E}"/>
              </a:ext>
            </a:extLst>
          </p:cNvPr>
          <p:cNvPicPr>
            <a:picLocks noChangeAspect="1"/>
          </p:cNvPicPr>
          <p:nvPr/>
        </p:nvPicPr>
        <p:blipFill rotWithShape="1">
          <a:blip r:embed="rId2">
            <a:duotone>
              <a:schemeClr val="bg2">
                <a:shade val="45000"/>
                <a:satMod val="135000"/>
              </a:schemeClr>
              <a:prstClr val="white"/>
            </a:duotone>
          </a:blip>
          <a:srcRect t="15730"/>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7BF64E-D93C-AD1C-FB17-1337221C1910}"/>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Thank You</a:t>
            </a:r>
          </a:p>
        </p:txBody>
      </p:sp>
      <p:sp>
        <p:nvSpPr>
          <p:cNvPr id="5" name="TextBox 4">
            <a:extLst>
              <a:ext uri="{FF2B5EF4-FFF2-40B4-BE49-F238E27FC236}">
                <a16:creationId xmlns:a16="http://schemas.microsoft.com/office/drawing/2014/main" id="{4022B31B-1C02-30E3-1DF6-8CEB93043CC8}"/>
              </a:ext>
            </a:extLst>
          </p:cNvPr>
          <p:cNvSpPr txBox="1"/>
          <p:nvPr/>
        </p:nvSpPr>
        <p:spPr>
          <a:xfrm>
            <a:off x="842819" y="1468982"/>
            <a:ext cx="52531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cs typeface="Calibri"/>
              </a:rPr>
              <a:t>Questions &amp; Suggestions are welcome!</a:t>
            </a:r>
          </a:p>
        </p:txBody>
      </p:sp>
      <p:sp>
        <p:nvSpPr>
          <p:cNvPr id="6" name="TextBox 5">
            <a:extLst>
              <a:ext uri="{FF2B5EF4-FFF2-40B4-BE49-F238E27FC236}">
                <a16:creationId xmlns:a16="http://schemas.microsoft.com/office/drawing/2014/main" id="{27EAAE1C-71EE-7511-5814-8D31CDCF2099}"/>
              </a:ext>
            </a:extLst>
          </p:cNvPr>
          <p:cNvSpPr txBox="1"/>
          <p:nvPr/>
        </p:nvSpPr>
        <p:spPr>
          <a:xfrm>
            <a:off x="842817" y="2355272"/>
            <a:ext cx="5715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cs typeface="Calibri"/>
              </a:rPr>
              <a:t>Connect with collaborators </a:t>
            </a:r>
            <a:endParaRPr lang="en-US"/>
          </a:p>
        </p:txBody>
      </p:sp>
      <p:graphicFrame>
        <p:nvGraphicFramePr>
          <p:cNvPr id="8" name="TextBox 2">
            <a:extLst>
              <a:ext uri="{FF2B5EF4-FFF2-40B4-BE49-F238E27FC236}">
                <a16:creationId xmlns:a16="http://schemas.microsoft.com/office/drawing/2014/main" id="{BB9612E7-8CC3-8182-1030-A5F662DE58BA}"/>
              </a:ext>
            </a:extLst>
          </p:cNvPr>
          <p:cNvGraphicFramePr/>
          <p:nvPr>
            <p:extLst>
              <p:ext uri="{D42A27DB-BD31-4B8C-83A1-F6EECF244321}">
                <p14:modId xmlns:p14="http://schemas.microsoft.com/office/powerpoint/2010/main" val="146085821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6671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8" name="Rectangle 1037">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screenshot of a computer&#10;&#10;Description automatically generated">
            <a:extLst>
              <a:ext uri="{FF2B5EF4-FFF2-40B4-BE49-F238E27FC236}">
                <a16:creationId xmlns:a16="http://schemas.microsoft.com/office/drawing/2014/main" id="{4301A455-5ADB-3D12-F822-F65AC3529643}"/>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b="425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700C4D-0AA1-310F-19A9-37DE912A937F}"/>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rPr>
              <a:t>About the Dataset</a:t>
            </a:r>
          </a:p>
        </p:txBody>
      </p:sp>
      <p:cxnSp>
        <p:nvCxnSpPr>
          <p:cNvPr id="1040" name="Straight Connector 1039">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9D5CD3-5D49-8F80-8697-DD41D84B78E1}"/>
              </a:ext>
            </a:extLst>
          </p:cNvPr>
          <p:cNvSpPr>
            <a:spLocks noGrp="1"/>
          </p:cNvSpPr>
          <p:nvPr>
            <p:ph idx="1"/>
          </p:nvPr>
        </p:nvSpPr>
        <p:spPr>
          <a:xfrm>
            <a:off x="7534641" y="1065862"/>
            <a:ext cx="3860002" cy="4726276"/>
          </a:xfrm>
        </p:spPr>
        <p:txBody>
          <a:bodyPr anchor="ctr">
            <a:normAutofit/>
          </a:bodyPr>
          <a:lstStyle/>
          <a:p>
            <a:pPr marL="0" indent="0">
              <a:buNone/>
            </a:pPr>
            <a:r>
              <a:rPr lang="en-US" sz="1700">
                <a:solidFill>
                  <a:srgbClr val="FFFFFF"/>
                </a:solidFill>
              </a:rPr>
              <a:t>The dataset is related to direct marketing campaigns (phone calls) of a Portuguese banking institution. These marketing campaigns were based on phone calls, often requiring more than one contact to the same client to assess if the bank product (term deposit) would be subscribed. The dataset provides a rich set of features including bank client data, attributes related to the last contact in the current campaign, and social and economic context attributes. </a:t>
            </a:r>
          </a:p>
          <a:p>
            <a:pPr marL="0" indent="0">
              <a:buNone/>
            </a:pPr>
            <a:endParaRPr lang="en-US" sz="1700">
              <a:solidFill>
                <a:srgbClr val="FFFFFF"/>
              </a:solidFill>
            </a:endParaRPr>
          </a:p>
          <a:p>
            <a:pPr marL="0" lvl="0" indent="0" rtl="0">
              <a:spcBef>
                <a:spcPts val="0"/>
              </a:spcBef>
              <a:spcAft>
                <a:spcPts val="0"/>
              </a:spcAft>
              <a:buNone/>
            </a:pPr>
            <a:r>
              <a:rPr lang="en-US" sz="1700">
                <a:solidFill>
                  <a:srgbClr val="FFFFFF"/>
                </a:solidFill>
              </a:rPr>
              <a:t>The dataset consists of </a:t>
            </a:r>
          </a:p>
          <a:p>
            <a:pPr marL="457200" lvl="0" indent="-342900" rtl="0">
              <a:spcBef>
                <a:spcPts val="1200"/>
              </a:spcBef>
              <a:spcAft>
                <a:spcPts val="0"/>
              </a:spcAft>
              <a:buSzPts val="1800"/>
              <a:buAutoNum type="arabicPeriod"/>
            </a:pPr>
            <a:r>
              <a:rPr lang="en-US" sz="1700">
                <a:solidFill>
                  <a:srgbClr val="FFFFFF"/>
                </a:solidFill>
              </a:rPr>
              <a:t>41188 row</a:t>
            </a:r>
          </a:p>
          <a:p>
            <a:pPr marL="457200" lvl="0" indent="-342900" rtl="0">
              <a:spcBef>
                <a:spcPts val="0"/>
              </a:spcBef>
              <a:spcAft>
                <a:spcPts val="0"/>
              </a:spcAft>
              <a:buSzPts val="1800"/>
              <a:buAutoNum type="arabicPeriod"/>
            </a:pPr>
            <a:r>
              <a:rPr lang="en-US" sz="1700">
                <a:solidFill>
                  <a:srgbClr val="FFFFFF"/>
                </a:solidFill>
              </a:rPr>
              <a:t>20 features and one target variable</a:t>
            </a:r>
          </a:p>
          <a:p>
            <a:pPr marL="0" lvl="0" indent="0" rtl="0">
              <a:spcBef>
                <a:spcPts val="1200"/>
              </a:spcBef>
              <a:spcAft>
                <a:spcPts val="0"/>
              </a:spcAft>
              <a:buNone/>
            </a:pPr>
            <a:r>
              <a:rPr lang="en-US" sz="1700">
                <a:solidFill>
                  <a:srgbClr val="FFFFFF"/>
                </a:solidFill>
              </a:rPr>
              <a:t>Out of the 20 features, 10 are categorical and other 10 are numerical.</a:t>
            </a:r>
          </a:p>
          <a:p>
            <a:pPr marL="0" indent="0">
              <a:buNone/>
            </a:pPr>
            <a:endParaRPr lang="en-US" sz="1700">
              <a:solidFill>
                <a:srgbClr val="FFFFFF"/>
              </a:solidFill>
            </a:endParaRPr>
          </a:p>
        </p:txBody>
      </p:sp>
    </p:spTree>
    <p:extLst>
      <p:ext uri="{BB962C8B-B14F-4D97-AF65-F5344CB8AC3E}">
        <p14:creationId xmlns:p14="http://schemas.microsoft.com/office/powerpoint/2010/main" val="340388321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010" y="-18660"/>
            <a:ext cx="4902679" cy="466700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4DCEC70C-9F4B-4A73-B4BD-AE50AD617F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010" y="-18660"/>
            <a:ext cx="4902679" cy="466700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955" y="-18660"/>
            <a:ext cx="4902678" cy="4544235"/>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B86A79-5588-EDA7-2503-22CC68DD4BC5}"/>
              </a:ext>
            </a:extLst>
          </p:cNvPr>
          <p:cNvSpPr>
            <a:spLocks noGrp="1"/>
          </p:cNvSpPr>
          <p:nvPr>
            <p:ph type="title"/>
          </p:nvPr>
        </p:nvSpPr>
        <p:spPr>
          <a:xfrm>
            <a:off x="1157477" y="306277"/>
            <a:ext cx="4024032" cy="2885715"/>
          </a:xfrm>
        </p:spPr>
        <p:txBody>
          <a:bodyPr vert="horz" lIns="91440" tIns="45720" rIns="91440" bIns="45720" rtlCol="0" anchor="b">
            <a:normAutofit/>
          </a:bodyPr>
          <a:lstStyle/>
          <a:p>
            <a:pPr algn="ctr"/>
            <a:r>
              <a:rPr lang="en-US" sz="5400" kern="1200">
                <a:solidFill>
                  <a:schemeClr val="bg1"/>
                </a:solidFill>
                <a:latin typeface="+mj-lt"/>
                <a:ea typeface="+mj-ea"/>
                <a:cs typeface="+mj-cs"/>
              </a:rPr>
              <a:t>Exploratory Data Analysis</a:t>
            </a:r>
          </a:p>
        </p:txBody>
      </p:sp>
      <p:sp>
        <p:nvSpPr>
          <p:cNvPr id="34"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5744" y="619036"/>
            <a:ext cx="857067" cy="8570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6" name="Graphic 212">
            <a:extLst>
              <a:ext uri="{FF2B5EF4-FFF2-40B4-BE49-F238E27FC236}">
                <a16:creationId xmlns:a16="http://schemas.microsoft.com/office/drawing/2014/main" id="{4D525A72-77E7-4E14-BEE2-FC3A19EC41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5744" y="619036"/>
            <a:ext cx="857067" cy="8570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8" name="Oval 37">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9124" y="5424608"/>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Graphic 5" descr="Bar chart">
            <a:extLst>
              <a:ext uri="{FF2B5EF4-FFF2-40B4-BE49-F238E27FC236}">
                <a16:creationId xmlns:a16="http://schemas.microsoft.com/office/drawing/2014/main" id="{9BF7C9D0-B540-3798-B485-1432604E43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365" y="2474375"/>
            <a:ext cx="3083023" cy="3083023"/>
          </a:xfrm>
          <a:prstGeom prst="rect">
            <a:avLst/>
          </a:prstGeom>
        </p:spPr>
      </p:pic>
      <p:sp>
        <p:nvSpPr>
          <p:cNvPr id="40" name="Oval 39">
            <a:extLst>
              <a:ext uri="{FF2B5EF4-FFF2-40B4-BE49-F238E27FC236}">
                <a16:creationId xmlns:a16="http://schemas.microsoft.com/office/drawing/2014/main" id="{DA31323F-03C2-4114-B2CC-79931D220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6412" y="1675422"/>
            <a:ext cx="4680928" cy="46809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98EBCA3-8AAD-4596-8EBF-43A43542F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6412" y="1675422"/>
            <a:ext cx="4680928" cy="468092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49330" y="2227397"/>
            <a:ext cx="1054466" cy="469689"/>
            <a:chOff x="9841624" y="4115729"/>
            <a:chExt cx="602169" cy="268223"/>
          </a:xfrm>
          <a:solidFill>
            <a:schemeClr val="bg1"/>
          </a:solidFill>
        </p:grpSpPr>
        <p:sp>
          <p:nvSpPr>
            <p:cNvPr id="45" name="Freeform: Shape 44">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1" name="Oval 50">
            <a:extLst>
              <a:ext uri="{FF2B5EF4-FFF2-40B4-BE49-F238E27FC236}">
                <a16:creationId xmlns:a16="http://schemas.microsoft.com/office/drawing/2014/main" id="{9457709F-7F08-4A4A-9DB7-1AFB3FCF0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9124" y="5424608"/>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184779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92DD2F-95A2-39CF-2906-41AF5A56AB26}"/>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kern="1200">
                <a:solidFill>
                  <a:schemeClr val="tx1"/>
                </a:solidFill>
                <a:latin typeface="+mj-lt"/>
                <a:ea typeface="+mj-ea"/>
                <a:cs typeface="+mj-cs"/>
              </a:rPr>
              <a:t>Distribution of Target Variable (y)</a:t>
            </a:r>
          </a:p>
        </p:txBody>
      </p:sp>
      <p:pic>
        <p:nvPicPr>
          <p:cNvPr id="4" name="Content Placeholder 3">
            <a:extLst>
              <a:ext uri="{FF2B5EF4-FFF2-40B4-BE49-F238E27FC236}">
                <a16:creationId xmlns:a16="http://schemas.microsoft.com/office/drawing/2014/main" id="{BA447BF7-7664-FA81-1ED1-45D3B70C76EF}"/>
              </a:ext>
            </a:extLst>
          </p:cNvPr>
          <p:cNvPicPr>
            <a:picLocks noGrp="1" noChangeAspect="1"/>
          </p:cNvPicPr>
          <p:nvPr>
            <p:ph idx="1"/>
          </p:nvPr>
        </p:nvPicPr>
        <p:blipFill rotWithShape="1">
          <a:blip r:embed="rId2"/>
          <a:srcRect b="60051"/>
          <a:stretch/>
        </p:blipFill>
        <p:spPr>
          <a:xfrm>
            <a:off x="181234" y="3033920"/>
            <a:ext cx="5828261" cy="2601486"/>
          </a:xfrm>
          <a:prstGeom prst="rect">
            <a:avLst/>
          </a:prstGeom>
        </p:spPr>
      </p:pic>
      <p:pic>
        <p:nvPicPr>
          <p:cNvPr id="6" name="Picture 5">
            <a:extLst>
              <a:ext uri="{FF2B5EF4-FFF2-40B4-BE49-F238E27FC236}">
                <a16:creationId xmlns:a16="http://schemas.microsoft.com/office/drawing/2014/main" id="{A625B820-ED2F-E326-A598-D30A093D69B8}"/>
              </a:ext>
            </a:extLst>
          </p:cNvPr>
          <p:cNvPicPr>
            <a:picLocks noChangeAspect="1"/>
          </p:cNvPicPr>
          <p:nvPr/>
        </p:nvPicPr>
        <p:blipFill>
          <a:blip r:embed="rId3"/>
          <a:stretch>
            <a:fillRect/>
          </a:stretch>
        </p:blipFill>
        <p:spPr>
          <a:xfrm>
            <a:off x="6182505" y="2615326"/>
            <a:ext cx="5828261" cy="3438673"/>
          </a:xfrm>
          <a:prstGeom prst="rect">
            <a:avLst/>
          </a:prstGeom>
        </p:spPr>
      </p:pic>
    </p:spTree>
    <p:extLst>
      <p:ext uri="{BB962C8B-B14F-4D97-AF65-F5344CB8AC3E}">
        <p14:creationId xmlns:p14="http://schemas.microsoft.com/office/powerpoint/2010/main" val="2611856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3EEA3-1F97-76C7-129A-40796BACE2B3}"/>
              </a:ext>
            </a:extLst>
          </p:cNvPr>
          <p:cNvSpPr>
            <a:spLocks noGrp="1"/>
          </p:cNvSpPr>
          <p:nvPr>
            <p:ph type="title"/>
          </p:nvPr>
        </p:nvSpPr>
        <p:spPr/>
        <p:txBody>
          <a:bodyPr/>
          <a:lstStyle/>
          <a:p>
            <a:r>
              <a:rPr lang="en-US"/>
              <a:t>Univariate Analysis</a:t>
            </a:r>
          </a:p>
        </p:txBody>
      </p:sp>
      <p:pic>
        <p:nvPicPr>
          <p:cNvPr id="4" name="Content Placeholder 3">
            <a:extLst>
              <a:ext uri="{FF2B5EF4-FFF2-40B4-BE49-F238E27FC236}">
                <a16:creationId xmlns:a16="http://schemas.microsoft.com/office/drawing/2014/main" id="{A8E0F4D4-82C7-492A-E36A-68E7BC0E9D82}"/>
              </a:ext>
            </a:extLst>
          </p:cNvPr>
          <p:cNvPicPr>
            <a:picLocks noGrp="1" noChangeAspect="1"/>
          </p:cNvPicPr>
          <p:nvPr>
            <p:ph idx="1"/>
          </p:nvPr>
        </p:nvPicPr>
        <p:blipFill>
          <a:blip r:embed="rId2"/>
          <a:stretch>
            <a:fillRect/>
          </a:stretch>
        </p:blipFill>
        <p:spPr>
          <a:xfrm>
            <a:off x="838200" y="1690688"/>
            <a:ext cx="3895700" cy="4351338"/>
          </a:xfrm>
          <a:prstGeom prst="rect">
            <a:avLst/>
          </a:prstGeom>
        </p:spPr>
      </p:pic>
      <p:pic>
        <p:nvPicPr>
          <p:cNvPr id="5" name="Picture 4">
            <a:extLst>
              <a:ext uri="{FF2B5EF4-FFF2-40B4-BE49-F238E27FC236}">
                <a16:creationId xmlns:a16="http://schemas.microsoft.com/office/drawing/2014/main" id="{159E7B9F-AE2B-EBAB-4995-796DA23D84E1}"/>
              </a:ext>
            </a:extLst>
          </p:cNvPr>
          <p:cNvPicPr>
            <a:picLocks noChangeAspect="1"/>
          </p:cNvPicPr>
          <p:nvPr/>
        </p:nvPicPr>
        <p:blipFill>
          <a:blip r:embed="rId3"/>
          <a:stretch>
            <a:fillRect/>
          </a:stretch>
        </p:blipFill>
        <p:spPr>
          <a:xfrm>
            <a:off x="4961832" y="1517694"/>
            <a:ext cx="3277105" cy="2201691"/>
          </a:xfrm>
          <a:prstGeom prst="rect">
            <a:avLst/>
          </a:prstGeom>
        </p:spPr>
      </p:pic>
      <p:pic>
        <p:nvPicPr>
          <p:cNvPr id="6" name="Picture 5">
            <a:extLst>
              <a:ext uri="{FF2B5EF4-FFF2-40B4-BE49-F238E27FC236}">
                <a16:creationId xmlns:a16="http://schemas.microsoft.com/office/drawing/2014/main" id="{4C898C67-5CAF-D12B-53E2-746E8263BF5B}"/>
              </a:ext>
            </a:extLst>
          </p:cNvPr>
          <p:cNvPicPr>
            <a:picLocks noChangeAspect="1"/>
          </p:cNvPicPr>
          <p:nvPr/>
        </p:nvPicPr>
        <p:blipFill rotWithShape="1">
          <a:blip r:embed="rId4"/>
          <a:srcRect t="5941"/>
          <a:stretch/>
        </p:blipFill>
        <p:spPr>
          <a:xfrm>
            <a:off x="4961832" y="3866357"/>
            <a:ext cx="3052511" cy="2201690"/>
          </a:xfrm>
          <a:prstGeom prst="rect">
            <a:avLst/>
          </a:prstGeom>
        </p:spPr>
      </p:pic>
      <p:pic>
        <p:nvPicPr>
          <p:cNvPr id="7" name="Picture 6">
            <a:extLst>
              <a:ext uri="{FF2B5EF4-FFF2-40B4-BE49-F238E27FC236}">
                <a16:creationId xmlns:a16="http://schemas.microsoft.com/office/drawing/2014/main" id="{8E3608CC-63BC-60C4-75B3-03CAF1E5FCCA}"/>
              </a:ext>
            </a:extLst>
          </p:cNvPr>
          <p:cNvPicPr>
            <a:picLocks noChangeAspect="1"/>
          </p:cNvPicPr>
          <p:nvPr/>
        </p:nvPicPr>
        <p:blipFill>
          <a:blip r:embed="rId5"/>
          <a:stretch>
            <a:fillRect/>
          </a:stretch>
        </p:blipFill>
        <p:spPr>
          <a:xfrm>
            <a:off x="8466869" y="1656514"/>
            <a:ext cx="3079750" cy="1924050"/>
          </a:xfrm>
          <a:prstGeom prst="rect">
            <a:avLst/>
          </a:prstGeom>
        </p:spPr>
      </p:pic>
      <p:pic>
        <p:nvPicPr>
          <p:cNvPr id="8" name="Picture 7">
            <a:extLst>
              <a:ext uri="{FF2B5EF4-FFF2-40B4-BE49-F238E27FC236}">
                <a16:creationId xmlns:a16="http://schemas.microsoft.com/office/drawing/2014/main" id="{73196E18-51D4-D7F4-48D9-188A7DAE7F06}"/>
              </a:ext>
            </a:extLst>
          </p:cNvPr>
          <p:cNvPicPr>
            <a:picLocks noChangeAspect="1"/>
          </p:cNvPicPr>
          <p:nvPr/>
        </p:nvPicPr>
        <p:blipFill>
          <a:blip r:embed="rId6"/>
          <a:stretch>
            <a:fillRect/>
          </a:stretch>
        </p:blipFill>
        <p:spPr>
          <a:xfrm>
            <a:off x="8238937" y="3850611"/>
            <a:ext cx="3277105" cy="2387719"/>
          </a:xfrm>
          <a:prstGeom prst="rect">
            <a:avLst/>
          </a:prstGeom>
        </p:spPr>
      </p:pic>
    </p:spTree>
    <p:extLst>
      <p:ext uri="{BB962C8B-B14F-4D97-AF65-F5344CB8AC3E}">
        <p14:creationId xmlns:p14="http://schemas.microsoft.com/office/powerpoint/2010/main" val="2959460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44289-B52D-8F56-DB18-8169F7832822}"/>
              </a:ext>
            </a:extLst>
          </p:cNvPr>
          <p:cNvSpPr>
            <a:spLocks noGrp="1"/>
          </p:cNvSpPr>
          <p:nvPr>
            <p:ph type="title"/>
          </p:nvPr>
        </p:nvSpPr>
        <p:spPr/>
        <p:txBody>
          <a:bodyPr/>
          <a:lstStyle/>
          <a:p>
            <a:r>
              <a:rPr lang="en-US"/>
              <a:t>Bivariate Analysis</a:t>
            </a:r>
          </a:p>
        </p:txBody>
      </p:sp>
      <p:pic>
        <p:nvPicPr>
          <p:cNvPr id="4" name="Content Placeholder 3">
            <a:extLst>
              <a:ext uri="{FF2B5EF4-FFF2-40B4-BE49-F238E27FC236}">
                <a16:creationId xmlns:a16="http://schemas.microsoft.com/office/drawing/2014/main" id="{FD0E2F4D-5AF9-6AB9-9A7E-59506652BF50}"/>
              </a:ext>
            </a:extLst>
          </p:cNvPr>
          <p:cNvPicPr>
            <a:picLocks noGrp="1" noChangeAspect="1"/>
          </p:cNvPicPr>
          <p:nvPr>
            <p:ph idx="1"/>
          </p:nvPr>
        </p:nvPicPr>
        <p:blipFill>
          <a:blip r:embed="rId2"/>
          <a:stretch>
            <a:fillRect/>
          </a:stretch>
        </p:blipFill>
        <p:spPr>
          <a:xfrm>
            <a:off x="838199" y="1627369"/>
            <a:ext cx="4435019" cy="3168828"/>
          </a:xfrm>
          <a:prstGeom prst="rect">
            <a:avLst/>
          </a:prstGeom>
        </p:spPr>
      </p:pic>
      <p:pic>
        <p:nvPicPr>
          <p:cNvPr id="6" name="Picture 5">
            <a:extLst>
              <a:ext uri="{FF2B5EF4-FFF2-40B4-BE49-F238E27FC236}">
                <a16:creationId xmlns:a16="http://schemas.microsoft.com/office/drawing/2014/main" id="{F9FA6031-A9C5-1BD4-AA21-1E6489AA2FCC}"/>
              </a:ext>
            </a:extLst>
          </p:cNvPr>
          <p:cNvPicPr>
            <a:picLocks noChangeAspect="1"/>
          </p:cNvPicPr>
          <p:nvPr/>
        </p:nvPicPr>
        <p:blipFill rotWithShape="1">
          <a:blip r:embed="rId3"/>
          <a:srcRect t="5458"/>
          <a:stretch/>
        </p:blipFill>
        <p:spPr>
          <a:xfrm>
            <a:off x="5886643" y="2506941"/>
            <a:ext cx="4581310" cy="2174789"/>
          </a:xfrm>
          <a:prstGeom prst="rect">
            <a:avLst/>
          </a:prstGeom>
        </p:spPr>
      </p:pic>
      <p:pic>
        <p:nvPicPr>
          <p:cNvPr id="7" name="Picture 6">
            <a:extLst>
              <a:ext uri="{FF2B5EF4-FFF2-40B4-BE49-F238E27FC236}">
                <a16:creationId xmlns:a16="http://schemas.microsoft.com/office/drawing/2014/main" id="{E625EF81-609C-20B4-B563-80AA3CC54BB6}"/>
              </a:ext>
            </a:extLst>
          </p:cNvPr>
          <p:cNvPicPr>
            <a:picLocks noChangeAspect="1"/>
          </p:cNvPicPr>
          <p:nvPr/>
        </p:nvPicPr>
        <p:blipFill rotWithShape="1">
          <a:blip r:embed="rId4"/>
          <a:srcRect t="5434"/>
          <a:stretch/>
        </p:blipFill>
        <p:spPr>
          <a:xfrm>
            <a:off x="5809627" y="4796196"/>
            <a:ext cx="4576255" cy="2061803"/>
          </a:xfrm>
          <a:prstGeom prst="rect">
            <a:avLst/>
          </a:prstGeom>
        </p:spPr>
      </p:pic>
      <p:pic>
        <p:nvPicPr>
          <p:cNvPr id="11" name="Picture 10">
            <a:extLst>
              <a:ext uri="{FF2B5EF4-FFF2-40B4-BE49-F238E27FC236}">
                <a16:creationId xmlns:a16="http://schemas.microsoft.com/office/drawing/2014/main" id="{B69F709F-73C5-52BE-82E2-B83FD5FA025C}"/>
              </a:ext>
            </a:extLst>
          </p:cNvPr>
          <p:cNvPicPr>
            <a:picLocks noChangeAspect="1"/>
          </p:cNvPicPr>
          <p:nvPr/>
        </p:nvPicPr>
        <p:blipFill>
          <a:blip r:embed="rId5"/>
          <a:stretch>
            <a:fillRect/>
          </a:stretch>
        </p:blipFill>
        <p:spPr>
          <a:xfrm>
            <a:off x="6096000" y="299445"/>
            <a:ext cx="4162596" cy="2093030"/>
          </a:xfrm>
          <a:prstGeom prst="rect">
            <a:avLst/>
          </a:prstGeom>
        </p:spPr>
      </p:pic>
    </p:spTree>
    <p:extLst>
      <p:ext uri="{BB962C8B-B14F-4D97-AF65-F5344CB8AC3E}">
        <p14:creationId xmlns:p14="http://schemas.microsoft.com/office/powerpoint/2010/main" val="1068320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echnology Background · Free image on Pixabay">
            <a:extLst>
              <a:ext uri="{FF2B5EF4-FFF2-40B4-BE49-F238E27FC236}">
                <a16:creationId xmlns:a16="http://schemas.microsoft.com/office/drawing/2014/main" id="{2CB6EBB2-0F81-CA25-2F02-7D58F5D91659}"/>
              </a:ext>
            </a:extLst>
          </p:cNvPr>
          <p:cNvPicPr>
            <a:picLocks noChangeAspect="1"/>
          </p:cNvPicPr>
          <p:nvPr/>
        </p:nvPicPr>
        <p:blipFill rotWithShape="1">
          <a:blip r:embed="rId2"/>
          <a:srcRect r="27033" b="9091"/>
          <a:stretch/>
        </p:blipFill>
        <p:spPr>
          <a:xfrm>
            <a:off x="3523488" y="10"/>
            <a:ext cx="8668512" cy="6857990"/>
          </a:xfrm>
          <a:prstGeom prst="rect">
            <a:avLst/>
          </a:prstGeom>
        </p:spPr>
      </p:pic>
      <p:sp>
        <p:nvSpPr>
          <p:cNvPr id="24" name="Rectangle 2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BEB419-32F9-FAED-BDB9-7F3C9EEB53E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Data Pre-Processing</a:t>
            </a:r>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58819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{B1C75B98-0203-0940-AD02-CED0D72C1670}tf10001120</Template>
  <Application>Microsoft Office PowerPoint</Application>
  <PresentationFormat>Widescreen</PresentationFormat>
  <Slides>30</Slides>
  <Notes>0</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Bank Marketing Dataset - Classification </vt:lpstr>
      <vt:lpstr>Problem Statement </vt:lpstr>
      <vt:lpstr>Objective</vt:lpstr>
      <vt:lpstr>About the Dataset</vt:lpstr>
      <vt:lpstr>Exploratory Data Analysis</vt:lpstr>
      <vt:lpstr>Distribution of Target Variable (y)</vt:lpstr>
      <vt:lpstr>Univariate Analysis</vt:lpstr>
      <vt:lpstr>Bivariate Analysis</vt:lpstr>
      <vt:lpstr>Data Pre-Processing</vt:lpstr>
      <vt:lpstr>Check for Null Values</vt:lpstr>
      <vt:lpstr>Check for Unique Values &amp; Counting the number of Unknowns</vt:lpstr>
      <vt:lpstr>Creating a composite economic indicator</vt:lpstr>
      <vt:lpstr>Dropping Columns</vt:lpstr>
      <vt:lpstr>Feature Engineering</vt:lpstr>
      <vt:lpstr>Correlation Analysis</vt:lpstr>
      <vt:lpstr>Transform ’pdays’ to a binary feature</vt:lpstr>
      <vt:lpstr>Normalizing the specified numerical features</vt:lpstr>
      <vt:lpstr>Encoding Categorical Features</vt:lpstr>
      <vt:lpstr>Model Training &amp; Evaluation</vt:lpstr>
      <vt:lpstr>Logistic Regression</vt:lpstr>
      <vt:lpstr>PowerPoint Presentation</vt:lpstr>
      <vt:lpstr>PowerPoint Presentation</vt:lpstr>
      <vt:lpstr>Gaussian Naïve Bayes </vt:lpstr>
      <vt:lpstr>PowerPoint Presentation</vt:lpstr>
      <vt:lpstr>Support Vector Machines (SVM) </vt:lpstr>
      <vt:lpstr>PowerPoint Presentation</vt:lpstr>
      <vt:lpstr>Conclusion</vt:lpstr>
      <vt:lpstr>PowerPoint Presentation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Marketing Dataset - Classification</dc:title>
  <dc:creator>Jaimeen Yogesh Kumar Unagar</dc:creator>
  <cp:revision>4</cp:revision>
  <dcterms:created xsi:type="dcterms:W3CDTF">2023-12-08T18:32:59Z</dcterms:created>
  <dcterms:modified xsi:type="dcterms:W3CDTF">2023-12-09T04:51:29Z</dcterms:modified>
</cp:coreProperties>
</file>